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8" r:id="rId2"/>
    <p:sldId id="320" r:id="rId3"/>
    <p:sldId id="322" r:id="rId4"/>
    <p:sldId id="323" r:id="rId5"/>
    <p:sldId id="337" r:id="rId6"/>
    <p:sldId id="338" r:id="rId7"/>
    <p:sldId id="339" r:id="rId8"/>
    <p:sldId id="341" r:id="rId9"/>
    <p:sldId id="340" r:id="rId10"/>
    <p:sldId id="327" r:id="rId11"/>
    <p:sldId id="342" r:id="rId12"/>
    <p:sldId id="332" r:id="rId13"/>
    <p:sldId id="331" r:id="rId14"/>
    <p:sldId id="31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346">
          <p15:clr>
            <a:srgbClr val="A4A3A4"/>
          </p15:clr>
        </p15:guide>
        <p15:guide id="4" orient="horz" pos="3974">
          <p15:clr>
            <a:srgbClr val="A4A3A4"/>
          </p15:clr>
        </p15:guide>
        <p15:guide id="5" pos="325">
          <p15:clr>
            <a:srgbClr val="A4A3A4"/>
          </p15:clr>
        </p15:guide>
        <p15:guide id="6" pos="73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3C3C3C"/>
    <a:srgbClr val="E7661C"/>
    <a:srgbClr val="EBA123"/>
    <a:srgbClr val="A8A8A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8" autoAdjust="0"/>
    <p:restoredTop sz="94660"/>
  </p:normalViewPr>
  <p:slideViewPr>
    <p:cSldViewPr snapToGrid="0" showGuides="1">
      <p:cViewPr>
        <p:scale>
          <a:sx n="100" d="100"/>
          <a:sy n="100" d="100"/>
        </p:scale>
        <p:origin x="45" y="174"/>
      </p:cViewPr>
      <p:guideLst>
        <p:guide orient="horz" pos="2160"/>
        <p:guide pos="3840"/>
        <p:guide orient="horz" pos="346"/>
        <p:guide orient="horz" pos="3974"/>
        <p:guide pos="325"/>
        <p:guide pos="7355"/>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svg"/><Relationship Id="rId7"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任意多边形: 形状 40"/>
          <p:cNvSpPr/>
          <p:nvPr/>
        </p:nvSpPr>
        <p:spPr>
          <a:xfrm>
            <a:off x="10171173" y="0"/>
            <a:ext cx="2020826" cy="6858000"/>
          </a:xfrm>
          <a:custGeom>
            <a:avLst/>
            <a:gdLst>
              <a:gd name="connsiteX0" fmla="*/ 108571 w 2020826"/>
              <a:gd name="connsiteY0" fmla="*/ 0 h 6858000"/>
              <a:gd name="connsiteX1" fmla="*/ 2020826 w 2020826"/>
              <a:gd name="connsiteY1" fmla="*/ 0 h 6858000"/>
              <a:gd name="connsiteX2" fmla="*/ 2020826 w 2020826"/>
              <a:gd name="connsiteY2" fmla="*/ 6858000 h 6858000"/>
              <a:gd name="connsiteX3" fmla="*/ 0 w 2020826"/>
              <a:gd name="connsiteY3" fmla="*/ 6858000 h 6858000"/>
              <a:gd name="connsiteX4" fmla="*/ 325674 w 2020826"/>
              <a:gd name="connsiteY4" fmla="*/ 5547360 h 6858000"/>
              <a:gd name="connsiteX5" fmla="*/ 1483914 w 2020826"/>
              <a:gd name="connsiteY5" fmla="*/ 5288280 h 6858000"/>
              <a:gd name="connsiteX6" fmla="*/ 920034 w 2020826"/>
              <a:gd name="connsiteY6" fmla="*/ 4130040 h 6858000"/>
              <a:gd name="connsiteX7" fmla="*/ 539034 w 2020826"/>
              <a:gd name="connsiteY7" fmla="*/ 1630680 h 6858000"/>
              <a:gd name="connsiteX8" fmla="*/ 1285794 w 2020826"/>
              <a:gd name="connsiteY8" fmla="*/ 563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826" h="6858000">
                <a:moveTo>
                  <a:pt x="108571" y="0"/>
                </a:moveTo>
                <a:lnTo>
                  <a:pt x="2020826" y="0"/>
                </a:lnTo>
                <a:lnTo>
                  <a:pt x="2020826" y="6858000"/>
                </a:lnTo>
                <a:lnTo>
                  <a:pt x="0" y="6858000"/>
                </a:lnTo>
                <a:lnTo>
                  <a:pt x="325674" y="5547360"/>
                </a:lnTo>
                <a:lnTo>
                  <a:pt x="1483914" y="5288280"/>
                </a:lnTo>
                <a:lnTo>
                  <a:pt x="920034" y="4130040"/>
                </a:lnTo>
                <a:lnTo>
                  <a:pt x="539034" y="1630680"/>
                </a:lnTo>
                <a:lnTo>
                  <a:pt x="1285794" y="56388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等线" panose="02010600030101010101" pitchFamily="2" charset="-122"/>
              <a:ea typeface="等线" panose="02010600030101010101" pitchFamily="2" charset="-122"/>
            </a:endParaRPr>
          </a:p>
        </p:txBody>
      </p:sp>
      <p:sp>
        <p:nvSpPr>
          <p:cNvPr id="39" name="任意多边形: 形状 38"/>
          <p:cNvSpPr/>
          <p:nvPr/>
        </p:nvSpPr>
        <p:spPr>
          <a:xfrm>
            <a:off x="1" y="0"/>
            <a:ext cx="1978765" cy="6858000"/>
          </a:xfrm>
          <a:custGeom>
            <a:avLst/>
            <a:gdLst>
              <a:gd name="connsiteX0" fmla="*/ 0 w 1978765"/>
              <a:gd name="connsiteY0" fmla="*/ 0 h 6858000"/>
              <a:gd name="connsiteX1" fmla="*/ 1978765 w 1978765"/>
              <a:gd name="connsiteY1" fmla="*/ 0 h 6858000"/>
              <a:gd name="connsiteX2" fmla="*/ 1765755 w 1978765"/>
              <a:gd name="connsiteY2" fmla="*/ 1158240 h 6858000"/>
              <a:gd name="connsiteX3" fmla="*/ 1095195 w 1978765"/>
              <a:gd name="connsiteY3" fmla="*/ 1402080 h 6858000"/>
              <a:gd name="connsiteX4" fmla="*/ 394155 w 1978765"/>
              <a:gd name="connsiteY4" fmla="*/ 2118360 h 6858000"/>
              <a:gd name="connsiteX5" fmla="*/ 1232355 w 1978765"/>
              <a:gd name="connsiteY5" fmla="*/ 3429000 h 6858000"/>
              <a:gd name="connsiteX6" fmla="*/ 1811475 w 1978765"/>
              <a:gd name="connsiteY6" fmla="*/ 3810000 h 6858000"/>
              <a:gd name="connsiteX7" fmla="*/ 1491435 w 1978765"/>
              <a:gd name="connsiteY7" fmla="*/ 6096000 h 6858000"/>
              <a:gd name="connsiteX8" fmla="*/ 1647507 w 1978765"/>
              <a:gd name="connsiteY8" fmla="*/ 6858000 h 6858000"/>
              <a:gd name="connsiteX9" fmla="*/ 0 w 197876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8765" h="6858000">
                <a:moveTo>
                  <a:pt x="0" y="0"/>
                </a:moveTo>
                <a:lnTo>
                  <a:pt x="1978765" y="0"/>
                </a:lnTo>
                <a:lnTo>
                  <a:pt x="1765755" y="1158240"/>
                </a:lnTo>
                <a:lnTo>
                  <a:pt x="1095195" y="1402080"/>
                </a:lnTo>
                <a:lnTo>
                  <a:pt x="394155" y="2118360"/>
                </a:lnTo>
                <a:lnTo>
                  <a:pt x="1232355" y="3429000"/>
                </a:lnTo>
                <a:lnTo>
                  <a:pt x="1811475" y="3810000"/>
                </a:lnTo>
                <a:lnTo>
                  <a:pt x="1491435" y="6096000"/>
                </a:lnTo>
                <a:lnTo>
                  <a:pt x="1647507" y="6858000"/>
                </a:lnTo>
                <a:lnTo>
                  <a:pt x="0" y="685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等线" panose="02010600030101010101" pitchFamily="2" charset="-122"/>
              <a:ea typeface="等线" panose="02010600030101010101" pitchFamily="2" charset="-122"/>
            </a:endParaRPr>
          </a:p>
        </p:txBody>
      </p:sp>
      <p:pic>
        <p:nvPicPr>
          <p:cNvPr id="32" name="图形 31"/>
          <p:cNvPicPr>
            <a:picLocks noChangeAspect="1"/>
          </p:cNvPicPr>
          <p:nvPr/>
        </p:nvPicPr>
        <p:blipFill>
          <a:blip r:embed="rId2">
            <a:extLst>
              <a:ext uri="{96DAC541-7B7A-43D3-8B79-37D633B846F1}">
                <asvg:svgBlip xmlns:asvg="http://schemas.microsoft.com/office/drawing/2016/SVG/main" r:embed="rId3"/>
              </a:ext>
            </a:extLst>
          </a:blip>
          <a:srcRect t="11692"/>
          <a:stretch>
            <a:fillRect/>
          </a:stretch>
        </p:blipFill>
        <p:spPr>
          <a:xfrm rot="3632646">
            <a:off x="7261466" y="544830"/>
            <a:ext cx="6859885" cy="6181200"/>
          </a:xfrm>
          <a:custGeom>
            <a:avLst/>
            <a:gdLst>
              <a:gd name="connsiteX0" fmla="*/ 0 w 6859885"/>
              <a:gd name="connsiteY0" fmla="*/ 1781723 h 6181200"/>
              <a:gd name="connsiteX1" fmla="*/ 1006241 w 6859885"/>
              <a:gd name="connsiteY1" fmla="*/ 0 h 6181200"/>
              <a:gd name="connsiteX2" fmla="*/ 6859885 w 6859885"/>
              <a:gd name="connsiteY2" fmla="*/ 3305888 h 6181200"/>
              <a:gd name="connsiteX3" fmla="*/ 6859885 w 6859885"/>
              <a:gd name="connsiteY3" fmla="*/ 3581120 h 6181200"/>
              <a:gd name="connsiteX4" fmla="*/ 5391471 w 6859885"/>
              <a:gd name="connsiteY4" fmla="*/ 6181200 h 6181200"/>
              <a:gd name="connsiteX5" fmla="*/ 0 w 6859885"/>
              <a:gd name="connsiteY5" fmla="*/ 6181200 h 61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9885" h="6181200">
                <a:moveTo>
                  <a:pt x="0" y="1781723"/>
                </a:moveTo>
                <a:lnTo>
                  <a:pt x="1006241" y="0"/>
                </a:lnTo>
                <a:lnTo>
                  <a:pt x="6859885" y="3305888"/>
                </a:lnTo>
                <a:lnTo>
                  <a:pt x="6859885" y="3581120"/>
                </a:lnTo>
                <a:lnTo>
                  <a:pt x="5391471" y="6181200"/>
                </a:lnTo>
                <a:lnTo>
                  <a:pt x="0" y="6181200"/>
                </a:lnTo>
                <a:close/>
              </a:path>
            </a:pathLst>
          </a:custGeom>
        </p:spPr>
      </p:pic>
      <p:pic>
        <p:nvPicPr>
          <p:cNvPr id="18" name="图形 17"/>
          <p:cNvPicPr>
            <a:picLocks noChangeAspect="1"/>
          </p:cNvPicPr>
          <p:nvPr/>
        </p:nvPicPr>
        <p:blipFill>
          <a:blip r:embed="rId4">
            <a:extLst>
              <a:ext uri="{96DAC541-7B7A-43D3-8B79-37D633B846F1}">
                <asvg:svgBlip xmlns:asvg="http://schemas.microsoft.com/office/drawing/2016/SVG/main" r:embed="rId5"/>
              </a:ext>
            </a:extLst>
          </a:blip>
          <a:srcRect t="7486"/>
          <a:stretch>
            <a:fillRect/>
          </a:stretch>
        </p:blipFill>
        <p:spPr>
          <a:xfrm rot="737125">
            <a:off x="-3621919" y="-823008"/>
            <a:ext cx="6759429" cy="9238303"/>
          </a:xfrm>
          <a:custGeom>
            <a:avLst/>
            <a:gdLst>
              <a:gd name="connsiteX0" fmla="*/ 0 w 6759429"/>
              <a:gd name="connsiteY0" fmla="*/ 6782788 h 9238303"/>
              <a:gd name="connsiteX1" fmla="*/ 534734 w 6759429"/>
              <a:gd name="connsiteY1" fmla="*/ 9238303 h 9238303"/>
              <a:gd name="connsiteX2" fmla="*/ 0 w 6759429"/>
              <a:gd name="connsiteY2" fmla="*/ 9238303 h 9238303"/>
              <a:gd name="connsiteX3" fmla="*/ 2827062 w 6759429"/>
              <a:gd name="connsiteY3" fmla="*/ 856346 h 9238303"/>
              <a:gd name="connsiteX4" fmla="*/ 6759429 w 6759429"/>
              <a:gd name="connsiteY4" fmla="*/ 0 h 9238303"/>
              <a:gd name="connsiteX5" fmla="*/ 6759429 w 6759429"/>
              <a:gd name="connsiteY5" fmla="*/ 7016773 h 9238303"/>
              <a:gd name="connsiteX6" fmla="*/ 4285912 w 6759429"/>
              <a:gd name="connsiteY6" fmla="*/ 7555427 h 92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9429" h="9238303">
                <a:moveTo>
                  <a:pt x="0" y="6782788"/>
                </a:moveTo>
                <a:lnTo>
                  <a:pt x="534734" y="9238303"/>
                </a:lnTo>
                <a:lnTo>
                  <a:pt x="0" y="9238303"/>
                </a:lnTo>
                <a:close/>
                <a:moveTo>
                  <a:pt x="2827062" y="856346"/>
                </a:moveTo>
                <a:lnTo>
                  <a:pt x="6759429" y="0"/>
                </a:lnTo>
                <a:lnTo>
                  <a:pt x="6759429" y="7016773"/>
                </a:lnTo>
                <a:lnTo>
                  <a:pt x="4285912" y="7555427"/>
                </a:lnTo>
                <a:close/>
              </a:path>
            </a:pathLst>
          </a:custGeom>
        </p:spPr>
      </p:pic>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80030" y="485484"/>
            <a:ext cx="2831940" cy="520356"/>
          </a:xfrm>
          <a:prstGeom prst="rect">
            <a:avLst/>
          </a:prstGeom>
        </p:spPr>
      </p:pic>
      <p:grpSp>
        <p:nvGrpSpPr>
          <p:cNvPr id="10" name="组合 9"/>
          <p:cNvGrpSpPr/>
          <p:nvPr/>
        </p:nvGrpSpPr>
        <p:grpSpPr>
          <a:xfrm>
            <a:off x="2502711" y="1984494"/>
            <a:ext cx="7186583" cy="2132284"/>
            <a:chOff x="-1308026" y="2289294"/>
            <a:chExt cx="7186583" cy="2132284"/>
          </a:xfrm>
        </p:grpSpPr>
        <p:sp>
          <p:nvSpPr>
            <p:cNvPr id="11" name="文本框 10"/>
            <p:cNvSpPr txBox="1"/>
            <p:nvPr/>
          </p:nvSpPr>
          <p:spPr>
            <a:xfrm>
              <a:off x="-1308026" y="3428999"/>
              <a:ext cx="7186583" cy="99257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rPr>
                <a:t>数据科学行业申请者信息及分析</a:t>
              </a:r>
              <a:endParaRPr kumimoji="0" lang="en-US" altLang="zh-CN"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20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rPr>
                <a:t>汇报人：冯钰茹</a:t>
              </a:r>
            </a:p>
          </p:txBody>
        </p:sp>
        <p:sp>
          <p:nvSpPr>
            <p:cNvPr id="12" name="矩形 11"/>
            <p:cNvSpPr/>
            <p:nvPr/>
          </p:nvSpPr>
          <p:spPr>
            <a:xfrm>
              <a:off x="1585392" y="2289294"/>
              <a:ext cx="1399743" cy="1323439"/>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100" normalizeH="0" baseline="0" noProof="0" dirty="0">
                  <a:ln>
                    <a:noFill/>
                  </a:ln>
                  <a:gradFill>
                    <a:gsLst>
                      <a:gs pos="0">
                        <a:srgbClr val="EBA123"/>
                      </a:gs>
                      <a:gs pos="100000">
                        <a:srgbClr val="E6551A"/>
                      </a:gs>
                    </a:gsLst>
                    <a:lin ang="2700000" scaled="0"/>
                  </a:gradFill>
                  <a:effectLst/>
                  <a:uLnTx/>
                  <a:uFillTx/>
                  <a:latin typeface="Lato Black" panose="020F0A02020204030203" pitchFamily="34" charset="0"/>
                  <a:ea typeface="等线" panose="02010600030101010101" pitchFamily="2" charset="-122"/>
                  <a:cs typeface="+mn-cs"/>
                </a:rPr>
                <a:t>03</a:t>
              </a:r>
              <a:endParaRPr kumimoji="0" lang="zh-CN" altLang="en-US" sz="8000" b="0" i="0" u="none" strike="noStrike" kern="1200" cap="none" spc="0" normalizeH="0" baseline="0" noProof="0" dirty="0">
                <a:ln>
                  <a:noFill/>
                </a:ln>
                <a:gradFill>
                  <a:gsLst>
                    <a:gs pos="0">
                      <a:srgbClr val="EBA123"/>
                    </a:gs>
                    <a:gs pos="100000">
                      <a:srgbClr val="E6551A"/>
                    </a:gs>
                  </a:gsLst>
                  <a:lin ang="2700000" scaled="0"/>
                </a:gra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图形 2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938" y="5788369"/>
            <a:ext cx="2831940" cy="520356"/>
          </a:xfrm>
          <a:prstGeom prst="rect">
            <a:avLst/>
          </a:prstGeom>
        </p:spPr>
      </p:pic>
      <p:pic>
        <p:nvPicPr>
          <p:cNvPr id="3" name="图片 2">
            <a:extLst>
              <a:ext uri="{FF2B5EF4-FFF2-40B4-BE49-F238E27FC236}">
                <a16:creationId xmlns:a16="http://schemas.microsoft.com/office/drawing/2014/main" id="{FF69482A-528D-9AC2-4FDF-3149B2A4803D}"/>
              </a:ext>
            </a:extLst>
          </p:cNvPr>
          <p:cNvPicPr>
            <a:picLocks noChangeAspect="1"/>
          </p:cNvPicPr>
          <p:nvPr/>
        </p:nvPicPr>
        <p:blipFill>
          <a:blip r:embed="rId4"/>
          <a:stretch>
            <a:fillRect/>
          </a:stretch>
        </p:blipFill>
        <p:spPr>
          <a:xfrm>
            <a:off x="223869" y="1779929"/>
            <a:ext cx="5463059" cy="3654084"/>
          </a:xfrm>
          <a:prstGeom prst="rect">
            <a:avLst/>
          </a:prstGeom>
        </p:spPr>
      </p:pic>
      <p:sp>
        <p:nvSpPr>
          <p:cNvPr id="6" name="文本框 5">
            <a:extLst>
              <a:ext uri="{FF2B5EF4-FFF2-40B4-BE49-F238E27FC236}">
                <a16:creationId xmlns:a16="http://schemas.microsoft.com/office/drawing/2014/main" id="{50699E82-1277-5740-8137-81D5CCB4903B}"/>
              </a:ext>
            </a:extLst>
          </p:cNvPr>
          <p:cNvSpPr txBox="1"/>
          <p:nvPr/>
        </p:nvSpPr>
        <p:spPr>
          <a:xfrm>
            <a:off x="223869" y="638175"/>
            <a:ext cx="5576888" cy="923330"/>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结论：</a:t>
            </a:r>
            <a:endParaRPr lang="en-US" altLang="zh-CN"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在各类规模的数据科学公司中，主要就业职员的学历仍为本科毕业生，其次为硕士生。</a:t>
            </a:r>
          </a:p>
        </p:txBody>
      </p:sp>
      <p:pic>
        <p:nvPicPr>
          <p:cNvPr id="9" name="图片 8">
            <a:extLst>
              <a:ext uri="{FF2B5EF4-FFF2-40B4-BE49-F238E27FC236}">
                <a16:creationId xmlns:a16="http://schemas.microsoft.com/office/drawing/2014/main" id="{7AC60CE1-7730-5FFC-E0A8-0FC13AF42603}"/>
              </a:ext>
            </a:extLst>
          </p:cNvPr>
          <p:cNvPicPr>
            <a:picLocks noChangeAspect="1"/>
          </p:cNvPicPr>
          <p:nvPr/>
        </p:nvPicPr>
        <p:blipFill>
          <a:blip r:embed="rId5"/>
          <a:stretch>
            <a:fillRect/>
          </a:stretch>
        </p:blipFill>
        <p:spPr>
          <a:xfrm>
            <a:off x="5755008" y="862013"/>
            <a:ext cx="6323080" cy="5405437"/>
          </a:xfrm>
          <a:prstGeom prst="rect">
            <a:avLst/>
          </a:prstGeom>
        </p:spPr>
      </p:pic>
      <p:sp>
        <p:nvSpPr>
          <p:cNvPr id="11" name="文本框 10">
            <a:extLst>
              <a:ext uri="{FF2B5EF4-FFF2-40B4-BE49-F238E27FC236}">
                <a16:creationId xmlns:a16="http://schemas.microsoft.com/office/drawing/2014/main" id="{39D813D3-468C-6CB9-2380-B137C0CB39FE}"/>
              </a:ext>
            </a:extLst>
          </p:cNvPr>
          <p:cNvSpPr txBox="1"/>
          <p:nvPr/>
        </p:nvSpPr>
        <p:spPr>
          <a:xfrm>
            <a:off x="7872445" y="380762"/>
            <a:ext cx="2566956" cy="369332"/>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其他数据的一个大整合</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p:nvPr/>
        </p:nvSpPr>
        <p:spPr>
          <a:xfrm>
            <a:off x="0" y="0"/>
            <a:ext cx="12192000" cy="4252775"/>
          </a:xfrm>
          <a:custGeom>
            <a:avLst/>
            <a:gdLst>
              <a:gd name="connsiteX0" fmla="*/ 15240 w 12207240"/>
              <a:gd name="connsiteY0" fmla="*/ 0 h 4252775"/>
              <a:gd name="connsiteX1" fmla="*/ 12207240 w 12207240"/>
              <a:gd name="connsiteY1" fmla="*/ 0 h 4252775"/>
              <a:gd name="connsiteX2" fmla="*/ 12207240 w 12207240"/>
              <a:gd name="connsiteY2" fmla="*/ 2712720 h 4252775"/>
              <a:gd name="connsiteX3" fmla="*/ 12192000 w 12207240"/>
              <a:gd name="connsiteY3" fmla="*/ 2712720 h 4252775"/>
              <a:gd name="connsiteX4" fmla="*/ 12192000 w 12207240"/>
              <a:gd name="connsiteY4" fmla="*/ 4252775 h 4252775"/>
              <a:gd name="connsiteX5" fmla="*/ 0 w 12207240"/>
              <a:gd name="connsiteY5" fmla="*/ 2712720 h 4252775"/>
              <a:gd name="connsiteX6" fmla="*/ 15240 w 12207240"/>
              <a:gd name="connsiteY6" fmla="*/ 2712720 h 4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7240" h="4252775">
                <a:moveTo>
                  <a:pt x="15240" y="0"/>
                </a:moveTo>
                <a:lnTo>
                  <a:pt x="12207240" y="0"/>
                </a:lnTo>
                <a:lnTo>
                  <a:pt x="12207240" y="2712720"/>
                </a:lnTo>
                <a:lnTo>
                  <a:pt x="12192000" y="2712720"/>
                </a:lnTo>
                <a:lnTo>
                  <a:pt x="12192000" y="4252775"/>
                </a:lnTo>
                <a:lnTo>
                  <a:pt x="0" y="2712720"/>
                </a:lnTo>
                <a:lnTo>
                  <a:pt x="15240" y="271272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6988" y="456709"/>
            <a:ext cx="2831940" cy="520356"/>
          </a:xfrm>
          <a:prstGeom prst="rect">
            <a:avLst/>
          </a:prstGeom>
        </p:spPr>
      </p:pic>
      <p:sp>
        <p:nvSpPr>
          <p:cNvPr id="11" name="文本框 10"/>
          <p:cNvSpPr txBox="1"/>
          <p:nvPr/>
        </p:nvSpPr>
        <p:spPr>
          <a:xfrm>
            <a:off x="2246746" y="367986"/>
            <a:ext cx="4224233"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300"/>
              </a:spcAft>
              <a:buClrTx/>
              <a:buSzTx/>
              <a:buFontTx/>
              <a:buNone/>
              <a:defRPr/>
            </a:pPr>
            <a:r>
              <a:rPr lang="zh-CN" altLang="en-US" sz="3200" spc="300" dirty="0">
                <a:solidFill>
                  <a:srgbClr val="F2F2F2">
                    <a:lumMod val="25000"/>
                  </a:srgbClr>
                </a:solidFill>
                <a:latin typeface="Lato Black" panose="020F0A02020204030203" pitchFamily="34" charset="0"/>
                <a:ea typeface="思源黑体 CN Heavy" panose="020B0A00000000000000" pitchFamily="34" charset="-122"/>
              </a:rPr>
              <a:t>城市发展水平的分析</a:t>
            </a:r>
            <a:endParaRPr kumimoji="0" lang="en-US" altLang="zh-CN" sz="3200" b="0" i="0" u="none" strike="noStrike" kern="1200" cap="none" spc="1200" normalizeH="0" baseline="0" noProof="0" dirty="0">
              <a:ln>
                <a:noFill/>
              </a:ln>
              <a:gradFill>
                <a:gsLst>
                  <a:gs pos="0">
                    <a:srgbClr val="EBA123"/>
                  </a:gs>
                  <a:gs pos="100000">
                    <a:srgbClr val="E6551A"/>
                  </a:gs>
                </a:gsLst>
                <a:lin ang="2700000" scaled="0"/>
              </a:gradFill>
              <a:effectLst/>
              <a:uLnTx/>
              <a:uFillTx/>
              <a:latin typeface="Lato Black" panose="020F0A02020204030203" pitchFamily="34" charset="0"/>
              <a:ea typeface="思源黑体 CN Light" panose="020B0300000000000000" pitchFamily="34" charset="-122"/>
              <a:cs typeface="+mn-cs"/>
            </a:endParaRPr>
          </a:p>
        </p:txBody>
      </p:sp>
      <p:sp>
        <p:nvSpPr>
          <p:cNvPr id="15" name="文本框 14">
            <a:extLst>
              <a:ext uri="{FF2B5EF4-FFF2-40B4-BE49-F238E27FC236}">
                <a16:creationId xmlns:a16="http://schemas.microsoft.com/office/drawing/2014/main" id="{9088FA43-1FE3-E355-43E6-BA44547D3B33}"/>
              </a:ext>
            </a:extLst>
          </p:cNvPr>
          <p:cNvSpPr txBox="1"/>
          <p:nvPr/>
        </p:nvSpPr>
        <p:spPr>
          <a:xfrm>
            <a:off x="745301" y="1040138"/>
            <a:ext cx="9528177" cy="369332"/>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en-US" altLang="zh-CN" b="1"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rPr>
              <a:t>· </a:t>
            </a:r>
            <a:r>
              <a:rPr lang="zh-CN" altLang="en-US" b="1"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rPr>
              <a:t> 申请者所在城市发展水平与学历、经验值、就职公司规模的关系分析</a:t>
            </a:r>
            <a:endParaRPr lang="en-US" altLang="zh-CN" b="1"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endParaRPr>
          </a:p>
        </p:txBody>
      </p:sp>
      <p:sp>
        <p:nvSpPr>
          <p:cNvPr id="23" name="文本框 22">
            <a:extLst>
              <a:ext uri="{FF2B5EF4-FFF2-40B4-BE49-F238E27FC236}">
                <a16:creationId xmlns:a16="http://schemas.microsoft.com/office/drawing/2014/main" id="{516295ED-3B0C-4F72-A974-B74484C90C6C}"/>
              </a:ext>
            </a:extLst>
          </p:cNvPr>
          <p:cNvSpPr txBox="1"/>
          <p:nvPr/>
        </p:nvSpPr>
        <p:spPr>
          <a:xfrm>
            <a:off x="8239917" y="4664337"/>
            <a:ext cx="3509011" cy="923330"/>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结论：</a:t>
            </a:r>
            <a:endParaRPr lang="en-US" altLang="zh-CN"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该行业的很大一部分申请者来自发展水平较高的城市。</a:t>
            </a:r>
            <a:endParaRPr lang="en-US" altLang="zh-CN"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2" name="图片 1">
            <a:extLst>
              <a:ext uri="{FF2B5EF4-FFF2-40B4-BE49-F238E27FC236}">
                <a16:creationId xmlns:a16="http://schemas.microsoft.com/office/drawing/2014/main" id="{559ADD4E-148D-EFA5-1258-1C770D2048D5}"/>
              </a:ext>
            </a:extLst>
          </p:cNvPr>
          <p:cNvPicPr>
            <a:picLocks noChangeAspect="1"/>
          </p:cNvPicPr>
          <p:nvPr/>
        </p:nvPicPr>
        <p:blipFill>
          <a:blip r:embed="rId4"/>
          <a:stretch>
            <a:fillRect/>
          </a:stretch>
        </p:blipFill>
        <p:spPr>
          <a:xfrm>
            <a:off x="901698" y="1589172"/>
            <a:ext cx="6562725" cy="2100072"/>
          </a:xfrm>
          <a:prstGeom prst="rect">
            <a:avLst/>
          </a:prstGeom>
        </p:spPr>
      </p:pic>
      <p:pic>
        <p:nvPicPr>
          <p:cNvPr id="4" name="图片 3">
            <a:extLst>
              <a:ext uri="{FF2B5EF4-FFF2-40B4-BE49-F238E27FC236}">
                <a16:creationId xmlns:a16="http://schemas.microsoft.com/office/drawing/2014/main" id="{295AF87C-A289-A3E9-F8F5-1D50FCB8881C}"/>
              </a:ext>
            </a:extLst>
          </p:cNvPr>
          <p:cNvPicPr>
            <a:picLocks noChangeAspect="1"/>
          </p:cNvPicPr>
          <p:nvPr/>
        </p:nvPicPr>
        <p:blipFill>
          <a:blip r:embed="rId5"/>
          <a:stretch>
            <a:fillRect/>
          </a:stretch>
        </p:blipFill>
        <p:spPr>
          <a:xfrm>
            <a:off x="745301" y="3799203"/>
            <a:ext cx="7227124" cy="2779986"/>
          </a:xfrm>
          <a:prstGeom prst="rect">
            <a:avLst/>
          </a:prstGeom>
        </p:spPr>
      </p:pic>
      <p:pic>
        <p:nvPicPr>
          <p:cNvPr id="7" name="图片 6">
            <a:extLst>
              <a:ext uri="{FF2B5EF4-FFF2-40B4-BE49-F238E27FC236}">
                <a16:creationId xmlns:a16="http://schemas.microsoft.com/office/drawing/2014/main" id="{6BFD9926-0CDD-0FB7-51DB-6AAF7CB793C9}"/>
              </a:ext>
            </a:extLst>
          </p:cNvPr>
          <p:cNvPicPr>
            <a:picLocks noChangeAspect="1"/>
          </p:cNvPicPr>
          <p:nvPr/>
        </p:nvPicPr>
        <p:blipFill>
          <a:blip r:embed="rId6"/>
          <a:stretch>
            <a:fillRect/>
          </a:stretch>
        </p:blipFill>
        <p:spPr>
          <a:xfrm>
            <a:off x="7972425" y="1688334"/>
            <a:ext cx="3867178" cy="2576531"/>
          </a:xfrm>
          <a:prstGeom prst="rect">
            <a:avLst/>
          </a:prstGeom>
        </p:spPr>
      </p:pic>
    </p:spTree>
    <p:extLst>
      <p:ext uri="{BB962C8B-B14F-4D97-AF65-F5344CB8AC3E}">
        <p14:creationId xmlns:p14="http://schemas.microsoft.com/office/powerpoint/2010/main" val="1982375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6096000" y="0"/>
            <a:ext cx="6096000" cy="685800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形 1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3" y="5788369"/>
            <a:ext cx="2831940" cy="520356"/>
          </a:xfrm>
          <a:prstGeom prst="rect">
            <a:avLst/>
          </a:prstGeom>
        </p:spPr>
      </p:pic>
      <p:pic>
        <p:nvPicPr>
          <p:cNvPr id="3" name="图片 2">
            <a:extLst>
              <a:ext uri="{FF2B5EF4-FFF2-40B4-BE49-F238E27FC236}">
                <a16:creationId xmlns:a16="http://schemas.microsoft.com/office/drawing/2014/main" id="{D67E849B-DD7D-111A-84AB-22B7F65E9F71}"/>
              </a:ext>
            </a:extLst>
          </p:cNvPr>
          <p:cNvPicPr>
            <a:picLocks noChangeAspect="1"/>
          </p:cNvPicPr>
          <p:nvPr/>
        </p:nvPicPr>
        <p:blipFill>
          <a:blip r:embed="rId4"/>
          <a:stretch>
            <a:fillRect/>
          </a:stretch>
        </p:blipFill>
        <p:spPr>
          <a:xfrm>
            <a:off x="280975" y="111429"/>
            <a:ext cx="2415496" cy="3703334"/>
          </a:xfrm>
          <a:prstGeom prst="rect">
            <a:avLst/>
          </a:prstGeom>
        </p:spPr>
      </p:pic>
      <p:pic>
        <p:nvPicPr>
          <p:cNvPr id="5" name="图片 4">
            <a:extLst>
              <a:ext uri="{FF2B5EF4-FFF2-40B4-BE49-F238E27FC236}">
                <a16:creationId xmlns:a16="http://schemas.microsoft.com/office/drawing/2014/main" id="{CEB88F81-55C8-C005-095D-A8154161B170}"/>
              </a:ext>
            </a:extLst>
          </p:cNvPr>
          <p:cNvPicPr>
            <a:picLocks noChangeAspect="1"/>
          </p:cNvPicPr>
          <p:nvPr/>
        </p:nvPicPr>
        <p:blipFill rotWithShape="1">
          <a:blip r:embed="rId5"/>
          <a:srcRect b="51049"/>
          <a:stretch/>
        </p:blipFill>
        <p:spPr>
          <a:xfrm>
            <a:off x="280975" y="3814762"/>
            <a:ext cx="2415496" cy="2480359"/>
          </a:xfrm>
          <a:prstGeom prst="rect">
            <a:avLst/>
          </a:prstGeom>
        </p:spPr>
      </p:pic>
      <p:pic>
        <p:nvPicPr>
          <p:cNvPr id="6" name="图片 5">
            <a:extLst>
              <a:ext uri="{FF2B5EF4-FFF2-40B4-BE49-F238E27FC236}">
                <a16:creationId xmlns:a16="http://schemas.microsoft.com/office/drawing/2014/main" id="{4DA53D18-3FF9-0E30-7BB4-11FD3DC6AC9B}"/>
              </a:ext>
            </a:extLst>
          </p:cNvPr>
          <p:cNvPicPr>
            <a:picLocks noChangeAspect="1"/>
          </p:cNvPicPr>
          <p:nvPr/>
        </p:nvPicPr>
        <p:blipFill rotWithShape="1">
          <a:blip r:embed="rId5"/>
          <a:srcRect t="49300"/>
          <a:stretch/>
        </p:blipFill>
        <p:spPr>
          <a:xfrm>
            <a:off x="2802434" y="160313"/>
            <a:ext cx="2596654" cy="2761631"/>
          </a:xfrm>
          <a:prstGeom prst="rect">
            <a:avLst/>
          </a:prstGeom>
        </p:spPr>
      </p:pic>
      <p:pic>
        <p:nvPicPr>
          <p:cNvPr id="8" name="图片 7">
            <a:extLst>
              <a:ext uri="{FF2B5EF4-FFF2-40B4-BE49-F238E27FC236}">
                <a16:creationId xmlns:a16="http://schemas.microsoft.com/office/drawing/2014/main" id="{95095FC6-8CB6-659E-C7A5-F3AF05F4147B}"/>
              </a:ext>
            </a:extLst>
          </p:cNvPr>
          <p:cNvPicPr>
            <a:picLocks noChangeAspect="1"/>
          </p:cNvPicPr>
          <p:nvPr/>
        </p:nvPicPr>
        <p:blipFill>
          <a:blip r:embed="rId6"/>
          <a:stretch>
            <a:fillRect/>
          </a:stretch>
        </p:blipFill>
        <p:spPr>
          <a:xfrm>
            <a:off x="2812875" y="2921944"/>
            <a:ext cx="2586213" cy="3159769"/>
          </a:xfrm>
          <a:prstGeom prst="rect">
            <a:avLst/>
          </a:prstGeom>
        </p:spPr>
      </p:pic>
      <p:pic>
        <p:nvPicPr>
          <p:cNvPr id="10" name="图片 9">
            <a:extLst>
              <a:ext uri="{FF2B5EF4-FFF2-40B4-BE49-F238E27FC236}">
                <a16:creationId xmlns:a16="http://schemas.microsoft.com/office/drawing/2014/main" id="{40F8C6C6-3F2C-C781-D277-9BA46C5A9006}"/>
              </a:ext>
            </a:extLst>
          </p:cNvPr>
          <p:cNvPicPr>
            <a:picLocks noChangeAspect="1"/>
          </p:cNvPicPr>
          <p:nvPr/>
        </p:nvPicPr>
        <p:blipFill>
          <a:blip r:embed="rId7"/>
          <a:stretch>
            <a:fillRect/>
          </a:stretch>
        </p:blipFill>
        <p:spPr>
          <a:xfrm>
            <a:off x="6056095" y="194457"/>
            <a:ext cx="1947030" cy="2596903"/>
          </a:xfrm>
          <a:prstGeom prst="rect">
            <a:avLst/>
          </a:prstGeom>
        </p:spPr>
      </p:pic>
      <p:pic>
        <p:nvPicPr>
          <p:cNvPr id="12" name="图片 11">
            <a:extLst>
              <a:ext uri="{FF2B5EF4-FFF2-40B4-BE49-F238E27FC236}">
                <a16:creationId xmlns:a16="http://schemas.microsoft.com/office/drawing/2014/main" id="{B5376655-23CD-5910-0F02-CD05DFCCBB78}"/>
              </a:ext>
            </a:extLst>
          </p:cNvPr>
          <p:cNvPicPr>
            <a:picLocks noChangeAspect="1"/>
          </p:cNvPicPr>
          <p:nvPr/>
        </p:nvPicPr>
        <p:blipFill>
          <a:blip r:embed="rId8"/>
          <a:stretch>
            <a:fillRect/>
          </a:stretch>
        </p:blipFill>
        <p:spPr>
          <a:xfrm>
            <a:off x="6071053" y="2779702"/>
            <a:ext cx="1930142" cy="2549536"/>
          </a:xfrm>
          <a:prstGeom prst="rect">
            <a:avLst/>
          </a:prstGeom>
        </p:spPr>
      </p:pic>
      <p:pic>
        <p:nvPicPr>
          <p:cNvPr id="14" name="图片 13">
            <a:extLst>
              <a:ext uri="{FF2B5EF4-FFF2-40B4-BE49-F238E27FC236}">
                <a16:creationId xmlns:a16="http://schemas.microsoft.com/office/drawing/2014/main" id="{31DF0C26-D408-0BC4-D099-C6CA4A999491}"/>
              </a:ext>
            </a:extLst>
          </p:cNvPr>
          <p:cNvPicPr>
            <a:picLocks noChangeAspect="1"/>
          </p:cNvPicPr>
          <p:nvPr/>
        </p:nvPicPr>
        <p:blipFill>
          <a:blip r:embed="rId9"/>
          <a:stretch>
            <a:fillRect/>
          </a:stretch>
        </p:blipFill>
        <p:spPr>
          <a:xfrm>
            <a:off x="8018161" y="194457"/>
            <a:ext cx="1413099" cy="1870388"/>
          </a:xfrm>
          <a:prstGeom prst="rect">
            <a:avLst/>
          </a:prstGeom>
        </p:spPr>
      </p:pic>
      <p:pic>
        <p:nvPicPr>
          <p:cNvPr id="16" name="图片 15">
            <a:extLst>
              <a:ext uri="{FF2B5EF4-FFF2-40B4-BE49-F238E27FC236}">
                <a16:creationId xmlns:a16="http://schemas.microsoft.com/office/drawing/2014/main" id="{817FDC12-8F23-BB53-764B-91663E4823EE}"/>
              </a:ext>
            </a:extLst>
          </p:cNvPr>
          <p:cNvPicPr>
            <a:picLocks noChangeAspect="1"/>
          </p:cNvPicPr>
          <p:nvPr/>
        </p:nvPicPr>
        <p:blipFill>
          <a:blip r:embed="rId10"/>
          <a:stretch>
            <a:fillRect/>
          </a:stretch>
        </p:blipFill>
        <p:spPr>
          <a:xfrm>
            <a:off x="8018601" y="3643314"/>
            <a:ext cx="1408447" cy="1870388"/>
          </a:xfrm>
          <a:prstGeom prst="rect">
            <a:avLst/>
          </a:prstGeom>
        </p:spPr>
      </p:pic>
      <p:pic>
        <p:nvPicPr>
          <p:cNvPr id="20" name="图片 19">
            <a:extLst>
              <a:ext uri="{FF2B5EF4-FFF2-40B4-BE49-F238E27FC236}">
                <a16:creationId xmlns:a16="http://schemas.microsoft.com/office/drawing/2014/main" id="{BDA94F86-B3FF-C280-A9F7-A869A8CDD697}"/>
              </a:ext>
            </a:extLst>
          </p:cNvPr>
          <p:cNvPicPr>
            <a:picLocks noChangeAspect="1"/>
          </p:cNvPicPr>
          <p:nvPr/>
        </p:nvPicPr>
        <p:blipFill>
          <a:blip r:embed="rId11"/>
          <a:stretch>
            <a:fillRect/>
          </a:stretch>
        </p:blipFill>
        <p:spPr>
          <a:xfrm>
            <a:off x="8016153" y="2064846"/>
            <a:ext cx="1396051" cy="1578468"/>
          </a:xfrm>
          <a:prstGeom prst="rect">
            <a:avLst/>
          </a:prstGeom>
        </p:spPr>
      </p:pic>
      <p:sp>
        <p:nvSpPr>
          <p:cNvPr id="21" name="文本框 20">
            <a:extLst>
              <a:ext uri="{FF2B5EF4-FFF2-40B4-BE49-F238E27FC236}">
                <a16:creationId xmlns:a16="http://schemas.microsoft.com/office/drawing/2014/main" id="{DF2A4A67-F1CD-F229-D65B-6E61BD8F1A72}"/>
              </a:ext>
            </a:extLst>
          </p:cNvPr>
          <p:cNvSpPr txBox="1"/>
          <p:nvPr/>
        </p:nvSpPr>
        <p:spPr>
          <a:xfrm>
            <a:off x="9714266" y="2017022"/>
            <a:ext cx="2318546" cy="1754326"/>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根据性别、学历、经验值对城市发展水平进行分组评估</a:t>
            </a:r>
            <a:endParaRPr lang="en-US" altLang="zh-CN"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marR="0" lvl="0" algn="l" defTabSz="914400" rtl="0" eaLnBrk="1" fontAlgn="auto" latinLnBrk="0" hangingPunct="1">
              <a:spcAft>
                <a:spcPts val="0"/>
              </a:spcAft>
              <a:buClrTx/>
              <a:buSzTx/>
              <a:defRPr/>
            </a:pPr>
            <a:endParaRPr lang="en-US" altLang="zh-CN"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左边为男性数据，右边为女性</a:t>
            </a:r>
            <a:endParaRPr lang="en-US" altLang="zh-CN"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形 5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3" y="485484"/>
            <a:ext cx="2831940" cy="520356"/>
          </a:xfrm>
          <a:prstGeom prst="rect">
            <a:avLst/>
          </a:prstGeom>
        </p:spPr>
      </p:pic>
      <p:sp>
        <p:nvSpPr>
          <p:cNvPr id="66" name="文本框 65"/>
          <p:cNvSpPr txBox="1"/>
          <p:nvPr/>
        </p:nvSpPr>
        <p:spPr>
          <a:xfrm>
            <a:off x="680202" y="4385492"/>
            <a:ext cx="3521359" cy="1736181"/>
          </a:xfrm>
          <a:prstGeom prst="rect">
            <a:avLst/>
          </a:prstGeom>
          <a:noFill/>
        </p:spPr>
        <p:txBody>
          <a:bodyPr wrap="square" rtlCol="0">
            <a:spAutoFit/>
          </a:bodyPr>
          <a:lstStyle/>
          <a:p>
            <a:pPr marR="0" lvl="0" algn="l" defTabSz="914400" rtl="0" eaLnBrk="1" fontAlgn="auto" latinLnBrk="0" hangingPunct="1">
              <a:lnSpc>
                <a:spcPct val="150000"/>
              </a:lnSpc>
              <a:spcBef>
                <a:spcPts val="1200"/>
              </a:spcBef>
              <a:spcAft>
                <a:spcPts val="0"/>
              </a:spcAft>
              <a:buClrTx/>
              <a:buSzTx/>
              <a:defRPr/>
            </a:pPr>
            <a:r>
              <a:rPr kumimoji="0" lang="zh-CN" altLang="en-US" sz="24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rPr>
              <a:t>请于此输入小标题</a:t>
            </a:r>
            <a:endParaRPr kumimoji="0" lang="en-US" altLang="zh-CN" sz="2400"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a:p>
            <a:pPr marR="0" lvl="0" algn="l" defTabSz="914400" rtl="0" eaLnBrk="1" fontAlgn="auto" latinLnBrk="0" hangingPunct="1">
              <a:lnSpc>
                <a:spcPct val="150000"/>
              </a:lnSpc>
              <a:spcBef>
                <a:spcPts val="1200"/>
              </a:spcBef>
              <a:spcAft>
                <a:spcPts val="0"/>
              </a:spcAft>
              <a:buClrTx/>
              <a:buSzTx/>
              <a:defRPr/>
            </a:pPr>
            <a:r>
              <a:rPr lang="zh-CN" altLang="en-US" sz="1400" dirty="0">
                <a:solidFill>
                  <a:schemeClr val="bg1"/>
                </a:solidFill>
                <a:latin typeface="思源黑体 CN Light" panose="020B0300000000000000" pitchFamily="34" charset="-122"/>
                <a:ea typeface="思源黑体 CN Light" panose="020B0300000000000000" pitchFamily="34" charset="-122"/>
                <a:cs typeface="Open Sans" panose="020B0606030504020204" pitchFamily="34" charset="0"/>
              </a:rPr>
              <a:t>点击此处输入文本，文本内容应尽量简约精炼，尽可能减少赘余的内容，并和本页呈现的主题高度相关。</a:t>
            </a:r>
          </a:p>
        </p:txBody>
      </p:sp>
      <p:pic>
        <p:nvPicPr>
          <p:cNvPr id="5" name="图片 4">
            <a:extLst>
              <a:ext uri="{FF2B5EF4-FFF2-40B4-BE49-F238E27FC236}">
                <a16:creationId xmlns:a16="http://schemas.microsoft.com/office/drawing/2014/main" id="{97D669F1-B429-69B7-E3C0-3A5B2A0C5868}"/>
              </a:ext>
            </a:extLst>
          </p:cNvPr>
          <p:cNvPicPr>
            <a:picLocks noChangeAspect="1"/>
          </p:cNvPicPr>
          <p:nvPr/>
        </p:nvPicPr>
        <p:blipFill>
          <a:blip r:embed="rId4"/>
          <a:stretch>
            <a:fillRect/>
          </a:stretch>
        </p:blipFill>
        <p:spPr>
          <a:xfrm>
            <a:off x="531755" y="1284037"/>
            <a:ext cx="5756829" cy="1916917"/>
          </a:xfrm>
          <a:prstGeom prst="rect">
            <a:avLst/>
          </a:prstGeom>
        </p:spPr>
      </p:pic>
      <p:sp>
        <p:nvSpPr>
          <p:cNvPr id="6" name="文本框 5">
            <a:extLst>
              <a:ext uri="{FF2B5EF4-FFF2-40B4-BE49-F238E27FC236}">
                <a16:creationId xmlns:a16="http://schemas.microsoft.com/office/drawing/2014/main" id="{D4B0C4DB-1B9C-1272-DA2E-363FFF6008EC}"/>
              </a:ext>
            </a:extLst>
          </p:cNvPr>
          <p:cNvSpPr txBox="1"/>
          <p:nvPr/>
        </p:nvSpPr>
        <p:spPr>
          <a:xfrm>
            <a:off x="634999" y="413161"/>
            <a:ext cx="4733988" cy="646331"/>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300"/>
              </a:spcAft>
              <a:buClrTx/>
              <a:buSzTx/>
              <a:buFontTx/>
              <a:buNone/>
              <a:defRPr/>
            </a:pPr>
            <a:r>
              <a:rPr kumimoji="0" lang="en-US" altLang="zh-CN"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rPr>
              <a:t>3-</a:t>
            </a:r>
            <a:r>
              <a:rPr kumimoji="0" lang="zh-CN" altLang="en-US"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rPr>
              <a:t>就业市场供需预测</a:t>
            </a:r>
            <a:endParaRPr kumimoji="0" lang="en-US" altLang="zh-CN"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8" name="图片 7">
            <a:extLst>
              <a:ext uri="{FF2B5EF4-FFF2-40B4-BE49-F238E27FC236}">
                <a16:creationId xmlns:a16="http://schemas.microsoft.com/office/drawing/2014/main" id="{DDBE03BD-80FA-14C0-5B85-1F76DB19BB0D}"/>
              </a:ext>
            </a:extLst>
          </p:cNvPr>
          <p:cNvPicPr>
            <a:picLocks noChangeAspect="1"/>
          </p:cNvPicPr>
          <p:nvPr/>
        </p:nvPicPr>
        <p:blipFill>
          <a:blip r:embed="rId5"/>
          <a:stretch>
            <a:fillRect/>
          </a:stretch>
        </p:blipFill>
        <p:spPr>
          <a:xfrm>
            <a:off x="634999" y="3721883"/>
            <a:ext cx="5550342" cy="1852080"/>
          </a:xfrm>
          <a:prstGeom prst="rect">
            <a:avLst/>
          </a:prstGeom>
        </p:spPr>
      </p:pic>
      <p:pic>
        <p:nvPicPr>
          <p:cNvPr id="10" name="图片 9">
            <a:extLst>
              <a:ext uri="{FF2B5EF4-FFF2-40B4-BE49-F238E27FC236}">
                <a16:creationId xmlns:a16="http://schemas.microsoft.com/office/drawing/2014/main" id="{9FC3612D-B0A9-C416-237B-AD32761B47EF}"/>
              </a:ext>
            </a:extLst>
          </p:cNvPr>
          <p:cNvPicPr>
            <a:picLocks noChangeAspect="1"/>
          </p:cNvPicPr>
          <p:nvPr/>
        </p:nvPicPr>
        <p:blipFill>
          <a:blip r:embed="rId6"/>
          <a:stretch>
            <a:fillRect/>
          </a:stretch>
        </p:blipFill>
        <p:spPr>
          <a:xfrm>
            <a:off x="7077220" y="1164420"/>
            <a:ext cx="3690793" cy="2286217"/>
          </a:xfrm>
          <a:prstGeom prst="rect">
            <a:avLst/>
          </a:prstGeom>
        </p:spPr>
      </p:pic>
      <p:pic>
        <p:nvPicPr>
          <p:cNvPr id="12" name="图片 11">
            <a:extLst>
              <a:ext uri="{FF2B5EF4-FFF2-40B4-BE49-F238E27FC236}">
                <a16:creationId xmlns:a16="http://schemas.microsoft.com/office/drawing/2014/main" id="{22E7382F-C577-F4E4-2A6A-01E07A214863}"/>
              </a:ext>
            </a:extLst>
          </p:cNvPr>
          <p:cNvPicPr>
            <a:picLocks noChangeAspect="1"/>
          </p:cNvPicPr>
          <p:nvPr/>
        </p:nvPicPr>
        <p:blipFill>
          <a:blip r:embed="rId7"/>
          <a:stretch>
            <a:fillRect/>
          </a:stretch>
        </p:blipFill>
        <p:spPr>
          <a:xfrm>
            <a:off x="7228570" y="3640414"/>
            <a:ext cx="3231105" cy="2457460"/>
          </a:xfrm>
          <a:prstGeom prst="rect">
            <a:avLst/>
          </a:prstGeom>
        </p:spPr>
      </p:pic>
      <p:sp>
        <p:nvSpPr>
          <p:cNvPr id="13" name="文本框 12">
            <a:extLst>
              <a:ext uri="{FF2B5EF4-FFF2-40B4-BE49-F238E27FC236}">
                <a16:creationId xmlns:a16="http://schemas.microsoft.com/office/drawing/2014/main" id="{C91E69BC-A352-D845-68C2-DAA5F44D096C}"/>
              </a:ext>
            </a:extLst>
          </p:cNvPr>
          <p:cNvSpPr txBox="1"/>
          <p:nvPr/>
        </p:nvSpPr>
        <p:spPr>
          <a:xfrm>
            <a:off x="1052543" y="6102985"/>
            <a:ext cx="11001344" cy="369332"/>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结论：总体来看，大数据分析行业存在较大的人才缺口，高学历人才将获得更大的发展平台。</a:t>
            </a:r>
            <a:endParaRPr lang="en-US" altLang="zh-CN"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4841498" y="2532601"/>
            <a:ext cx="4762842" cy="17927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300"/>
              </a:spcAft>
              <a:buClrTx/>
              <a:buSzTx/>
              <a:buFontTx/>
              <a:buNone/>
              <a:defRPr/>
            </a:pPr>
            <a:r>
              <a:rPr kumimoji="0" lang="zh-CN" altLang="en-US" sz="60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rPr>
              <a:t>感谢</a:t>
            </a:r>
            <a:endParaRPr kumimoji="0" lang="en-US" altLang="zh-CN" sz="60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300"/>
              </a:spcAft>
              <a:buClrTx/>
              <a:buSzTx/>
              <a:buFontTx/>
              <a:buNone/>
              <a:defRPr/>
            </a:pPr>
            <a:r>
              <a:rPr kumimoji="0" lang="zh-CN" altLang="en-US" sz="4800" b="0" i="0" u="none" strike="noStrike" kern="1200" cap="none" spc="300" normalizeH="0" baseline="0" noProof="0" dirty="0">
                <a:ln>
                  <a:noFill/>
                </a:ln>
                <a:solidFill>
                  <a:srgbClr val="F2F2F2">
                    <a:lumMod val="25000"/>
                  </a:srgbClr>
                </a:solidFill>
                <a:effectLst/>
                <a:uLnTx/>
                <a:uFillTx/>
                <a:latin typeface="思源黑体 CN Light" panose="020B0300000000000000" pitchFamily="34" charset="-122"/>
                <a:ea typeface="思源黑体 CN Light" panose="020B0300000000000000" pitchFamily="34" charset="-122"/>
                <a:cs typeface="+mn-cs"/>
              </a:rPr>
              <a:t>您的观看与收听</a:t>
            </a:r>
          </a:p>
        </p:txBody>
      </p:sp>
      <p:pic>
        <p:nvPicPr>
          <p:cNvPr id="8" name="图形 7"/>
          <p:cNvPicPr>
            <a:picLocks noChangeAspect="1"/>
          </p:cNvPicPr>
          <p:nvPr/>
        </p:nvPicPr>
        <p:blipFill>
          <a:blip r:embed="rId3"/>
          <a:stretch>
            <a:fillRect/>
          </a:stretch>
        </p:blipFill>
        <p:spPr>
          <a:xfrm>
            <a:off x="8844123" y="485484"/>
            <a:ext cx="2831940" cy="5203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3" y="485484"/>
            <a:ext cx="2831940" cy="520356"/>
          </a:xfrm>
          <a:prstGeom prst="rect">
            <a:avLst/>
          </a:prstGeom>
        </p:spPr>
      </p:pic>
      <p:sp>
        <p:nvSpPr>
          <p:cNvPr id="11" name="文本框 10"/>
          <p:cNvSpPr txBox="1"/>
          <p:nvPr/>
        </p:nvSpPr>
        <p:spPr>
          <a:xfrm>
            <a:off x="515937" y="422496"/>
            <a:ext cx="3733714" cy="646331"/>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300"/>
              </a:spcAft>
              <a:buClrTx/>
              <a:buSzTx/>
              <a:buFontTx/>
              <a:buNone/>
              <a:defRPr/>
            </a:pPr>
            <a:r>
              <a:rPr kumimoji="0" lang="en-US" altLang="zh-CN"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rPr>
              <a:t>1-</a:t>
            </a:r>
            <a:r>
              <a:rPr kumimoji="0" lang="zh-CN" altLang="en-US"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rPr>
              <a:t>基础信息处理</a:t>
            </a:r>
            <a:endParaRPr kumimoji="0" lang="en-US" altLang="zh-CN"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rcRect b="35972"/>
          <a:stretch>
            <a:fillRect/>
          </a:stretch>
        </p:blipFill>
        <p:spPr>
          <a:xfrm flipH="1">
            <a:off x="0" y="4642142"/>
            <a:ext cx="12192000" cy="2215859"/>
          </a:xfrm>
          <a:custGeom>
            <a:avLst/>
            <a:gdLst>
              <a:gd name="connsiteX0" fmla="*/ 12192000 w 12192000"/>
              <a:gd name="connsiteY0" fmla="*/ 0 h 2215859"/>
              <a:gd name="connsiteX1" fmla="*/ 0 w 12192000"/>
              <a:gd name="connsiteY1" fmla="*/ 0 h 2215859"/>
              <a:gd name="connsiteX2" fmla="*/ 0 w 12192000"/>
              <a:gd name="connsiteY2" fmla="*/ 2215859 h 2215859"/>
              <a:gd name="connsiteX3" fmla="*/ 12192000 w 12192000"/>
              <a:gd name="connsiteY3" fmla="*/ 2215859 h 2215859"/>
            </a:gdLst>
            <a:ahLst/>
            <a:cxnLst>
              <a:cxn ang="0">
                <a:pos x="connsiteX0" y="connsiteY0"/>
              </a:cxn>
              <a:cxn ang="0">
                <a:pos x="connsiteX1" y="connsiteY1"/>
              </a:cxn>
              <a:cxn ang="0">
                <a:pos x="connsiteX2" y="connsiteY2"/>
              </a:cxn>
              <a:cxn ang="0">
                <a:pos x="connsiteX3" y="connsiteY3"/>
              </a:cxn>
            </a:cxnLst>
            <a:rect l="l" t="t" r="r" b="b"/>
            <a:pathLst>
              <a:path w="12192000" h="2215859">
                <a:moveTo>
                  <a:pt x="12192000" y="0"/>
                </a:moveTo>
                <a:lnTo>
                  <a:pt x="0" y="0"/>
                </a:lnTo>
                <a:lnTo>
                  <a:pt x="0" y="2215859"/>
                </a:lnTo>
                <a:lnTo>
                  <a:pt x="12192000" y="2215859"/>
                </a:lnTo>
                <a:close/>
              </a:path>
            </a:pathLst>
          </a:custGeom>
        </p:spPr>
      </p:pic>
      <p:pic>
        <p:nvPicPr>
          <p:cNvPr id="3" name="图片 2">
            <a:extLst>
              <a:ext uri="{FF2B5EF4-FFF2-40B4-BE49-F238E27FC236}">
                <a16:creationId xmlns:a16="http://schemas.microsoft.com/office/drawing/2014/main" id="{195AAF43-2C8D-7808-0108-7E6FACB9D0F3}"/>
              </a:ext>
            </a:extLst>
          </p:cNvPr>
          <p:cNvPicPr>
            <a:picLocks noChangeAspect="1"/>
          </p:cNvPicPr>
          <p:nvPr/>
        </p:nvPicPr>
        <p:blipFill>
          <a:blip r:embed="rId5"/>
          <a:stretch>
            <a:fillRect/>
          </a:stretch>
        </p:blipFill>
        <p:spPr>
          <a:xfrm>
            <a:off x="1704936" y="1242541"/>
            <a:ext cx="7795906" cy="1993117"/>
          </a:xfrm>
          <a:prstGeom prst="rect">
            <a:avLst/>
          </a:prstGeom>
        </p:spPr>
      </p:pic>
      <p:pic>
        <p:nvPicPr>
          <p:cNvPr id="5" name="图片 4">
            <a:extLst>
              <a:ext uri="{FF2B5EF4-FFF2-40B4-BE49-F238E27FC236}">
                <a16:creationId xmlns:a16="http://schemas.microsoft.com/office/drawing/2014/main" id="{C96E13D9-6B19-92C5-09D0-58313D482787}"/>
              </a:ext>
            </a:extLst>
          </p:cNvPr>
          <p:cNvPicPr>
            <a:picLocks noChangeAspect="1"/>
          </p:cNvPicPr>
          <p:nvPr/>
        </p:nvPicPr>
        <p:blipFill>
          <a:blip r:embed="rId6"/>
          <a:stretch>
            <a:fillRect/>
          </a:stretch>
        </p:blipFill>
        <p:spPr>
          <a:xfrm>
            <a:off x="381000" y="3429000"/>
            <a:ext cx="11577638" cy="23734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673219"/>
            <a:ext cx="12192000" cy="218478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938" y="5788369"/>
            <a:ext cx="2831940" cy="520356"/>
          </a:xfrm>
          <a:prstGeom prst="rect">
            <a:avLst/>
          </a:prstGeom>
        </p:spPr>
      </p:pic>
      <p:sp>
        <p:nvSpPr>
          <p:cNvPr id="11" name="文本框 10"/>
          <p:cNvSpPr txBox="1"/>
          <p:nvPr/>
        </p:nvSpPr>
        <p:spPr>
          <a:xfrm>
            <a:off x="515938" y="549275"/>
            <a:ext cx="3185487" cy="646331"/>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300"/>
              </a:spcAft>
              <a:buClrTx/>
              <a:buSzTx/>
              <a:buFontTx/>
              <a:buNone/>
              <a:defRPr/>
            </a:pPr>
            <a:r>
              <a:rPr lang="zh-CN" altLang="en-US" sz="3600" spc="300" dirty="0">
                <a:solidFill>
                  <a:srgbClr val="F2F2F2">
                    <a:lumMod val="25000"/>
                  </a:srgbClr>
                </a:solidFill>
                <a:latin typeface="思源黑体 CN Heavy" panose="020B0A00000000000000" pitchFamily="34" charset="-122"/>
                <a:ea typeface="思源黑体 CN Heavy" panose="020B0A00000000000000" pitchFamily="34" charset="-122"/>
              </a:rPr>
              <a:t>数据基本信息</a:t>
            </a:r>
            <a:endParaRPr kumimoji="0" lang="en-US" altLang="zh-CN"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4" name="图片 3">
            <a:extLst>
              <a:ext uri="{FF2B5EF4-FFF2-40B4-BE49-F238E27FC236}">
                <a16:creationId xmlns:a16="http://schemas.microsoft.com/office/drawing/2014/main" id="{23D896C2-9677-7AE8-4C1D-1B2B81AFA2CB}"/>
              </a:ext>
            </a:extLst>
          </p:cNvPr>
          <p:cNvPicPr>
            <a:picLocks noChangeAspect="1"/>
          </p:cNvPicPr>
          <p:nvPr/>
        </p:nvPicPr>
        <p:blipFill>
          <a:blip r:embed="rId4"/>
          <a:stretch>
            <a:fillRect/>
          </a:stretch>
        </p:blipFill>
        <p:spPr>
          <a:xfrm>
            <a:off x="5832476" y="1821643"/>
            <a:ext cx="6094780" cy="2917044"/>
          </a:xfrm>
          <a:prstGeom prst="rect">
            <a:avLst/>
          </a:prstGeom>
        </p:spPr>
      </p:pic>
      <p:pic>
        <p:nvPicPr>
          <p:cNvPr id="12" name="图片 11">
            <a:extLst>
              <a:ext uri="{FF2B5EF4-FFF2-40B4-BE49-F238E27FC236}">
                <a16:creationId xmlns:a16="http://schemas.microsoft.com/office/drawing/2014/main" id="{4AADF4E7-D0B2-882F-7D62-83E8A34EB4CB}"/>
              </a:ext>
            </a:extLst>
          </p:cNvPr>
          <p:cNvPicPr>
            <a:picLocks noChangeAspect="1"/>
          </p:cNvPicPr>
          <p:nvPr/>
        </p:nvPicPr>
        <p:blipFill>
          <a:blip r:embed="rId5"/>
          <a:stretch>
            <a:fillRect/>
          </a:stretch>
        </p:blipFill>
        <p:spPr>
          <a:xfrm>
            <a:off x="631012" y="1432314"/>
            <a:ext cx="4945875" cy="41062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p:nvPr/>
        </p:nvSpPr>
        <p:spPr>
          <a:xfrm>
            <a:off x="0" y="0"/>
            <a:ext cx="12192000" cy="4252775"/>
          </a:xfrm>
          <a:custGeom>
            <a:avLst/>
            <a:gdLst>
              <a:gd name="connsiteX0" fmla="*/ 15240 w 12207240"/>
              <a:gd name="connsiteY0" fmla="*/ 0 h 4252775"/>
              <a:gd name="connsiteX1" fmla="*/ 12207240 w 12207240"/>
              <a:gd name="connsiteY1" fmla="*/ 0 h 4252775"/>
              <a:gd name="connsiteX2" fmla="*/ 12207240 w 12207240"/>
              <a:gd name="connsiteY2" fmla="*/ 2712720 h 4252775"/>
              <a:gd name="connsiteX3" fmla="*/ 12192000 w 12207240"/>
              <a:gd name="connsiteY3" fmla="*/ 2712720 h 4252775"/>
              <a:gd name="connsiteX4" fmla="*/ 12192000 w 12207240"/>
              <a:gd name="connsiteY4" fmla="*/ 4252775 h 4252775"/>
              <a:gd name="connsiteX5" fmla="*/ 0 w 12207240"/>
              <a:gd name="connsiteY5" fmla="*/ 2712720 h 4252775"/>
              <a:gd name="connsiteX6" fmla="*/ 15240 w 12207240"/>
              <a:gd name="connsiteY6" fmla="*/ 2712720 h 4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7240" h="4252775">
                <a:moveTo>
                  <a:pt x="15240" y="0"/>
                </a:moveTo>
                <a:lnTo>
                  <a:pt x="12207240" y="0"/>
                </a:lnTo>
                <a:lnTo>
                  <a:pt x="12207240" y="2712720"/>
                </a:lnTo>
                <a:lnTo>
                  <a:pt x="12192000" y="2712720"/>
                </a:lnTo>
                <a:lnTo>
                  <a:pt x="12192000" y="4252775"/>
                </a:lnTo>
                <a:lnTo>
                  <a:pt x="0" y="2712720"/>
                </a:lnTo>
                <a:lnTo>
                  <a:pt x="15240" y="271272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938" y="560852"/>
            <a:ext cx="2831940" cy="520356"/>
          </a:xfrm>
          <a:prstGeom prst="rect">
            <a:avLst/>
          </a:prstGeom>
        </p:spPr>
      </p:pic>
      <p:sp>
        <p:nvSpPr>
          <p:cNvPr id="11" name="文本框 10"/>
          <p:cNvSpPr txBox="1"/>
          <p:nvPr/>
        </p:nvSpPr>
        <p:spPr>
          <a:xfrm>
            <a:off x="4097019" y="497864"/>
            <a:ext cx="4685898" cy="646331"/>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300"/>
              </a:spcAft>
              <a:buClrTx/>
              <a:buSzTx/>
              <a:buFontTx/>
              <a:buNone/>
              <a:defRPr/>
            </a:pPr>
            <a:r>
              <a:rPr lang="zh-CN" altLang="en-US" sz="3600" spc="300" dirty="0">
                <a:solidFill>
                  <a:srgbClr val="F2F2F2">
                    <a:lumMod val="25000"/>
                  </a:srgbClr>
                </a:solidFill>
                <a:latin typeface="Lato Black" panose="020F0A02020204030203" pitchFamily="34" charset="0"/>
                <a:ea typeface="思源黑体 CN Heavy" panose="020B0A00000000000000" pitchFamily="34" charset="-122"/>
              </a:rPr>
              <a:t>申请者的受教育水平</a:t>
            </a:r>
            <a:endParaRPr kumimoji="0" lang="en-US" altLang="zh-CN" sz="1600" b="0" i="0" u="none" strike="noStrike" kern="1200" cap="none" spc="1200" normalizeH="0" baseline="0" noProof="0" dirty="0">
              <a:ln>
                <a:noFill/>
              </a:ln>
              <a:gradFill>
                <a:gsLst>
                  <a:gs pos="0">
                    <a:srgbClr val="EBA123"/>
                  </a:gs>
                  <a:gs pos="100000">
                    <a:srgbClr val="E6551A"/>
                  </a:gs>
                </a:gsLst>
                <a:lin ang="2700000" scaled="0"/>
              </a:gradFill>
              <a:effectLst/>
              <a:uLnTx/>
              <a:uFillTx/>
              <a:latin typeface="Lato Black" panose="020F0A02020204030203" pitchFamily="34" charset="0"/>
              <a:ea typeface="思源黑体 CN Light" panose="020B0300000000000000" pitchFamily="34" charset="-122"/>
              <a:cs typeface="+mn-cs"/>
            </a:endParaRPr>
          </a:p>
        </p:txBody>
      </p:sp>
      <p:pic>
        <p:nvPicPr>
          <p:cNvPr id="3" name="图片 2">
            <a:extLst>
              <a:ext uri="{FF2B5EF4-FFF2-40B4-BE49-F238E27FC236}">
                <a16:creationId xmlns:a16="http://schemas.microsoft.com/office/drawing/2014/main" id="{44A51862-10F2-90C8-A225-87F3EA0372E9}"/>
              </a:ext>
            </a:extLst>
          </p:cNvPr>
          <p:cNvPicPr>
            <a:picLocks noChangeAspect="1"/>
          </p:cNvPicPr>
          <p:nvPr/>
        </p:nvPicPr>
        <p:blipFill>
          <a:blip r:embed="rId4"/>
          <a:stretch>
            <a:fillRect/>
          </a:stretch>
        </p:blipFill>
        <p:spPr>
          <a:xfrm>
            <a:off x="753682" y="1219023"/>
            <a:ext cx="5457574" cy="2305062"/>
          </a:xfrm>
          <a:prstGeom prst="rect">
            <a:avLst/>
          </a:prstGeom>
        </p:spPr>
      </p:pic>
      <p:pic>
        <p:nvPicPr>
          <p:cNvPr id="7" name="图片 6">
            <a:extLst>
              <a:ext uri="{FF2B5EF4-FFF2-40B4-BE49-F238E27FC236}">
                <a16:creationId xmlns:a16="http://schemas.microsoft.com/office/drawing/2014/main" id="{BACE71C6-1C88-E8AC-C00B-EDA0DE9B6C34}"/>
              </a:ext>
            </a:extLst>
          </p:cNvPr>
          <p:cNvPicPr>
            <a:picLocks noChangeAspect="1"/>
          </p:cNvPicPr>
          <p:nvPr/>
        </p:nvPicPr>
        <p:blipFill>
          <a:blip r:embed="rId5"/>
          <a:stretch>
            <a:fillRect/>
          </a:stretch>
        </p:blipFill>
        <p:spPr>
          <a:xfrm>
            <a:off x="7003243" y="1206972"/>
            <a:ext cx="4793470" cy="3824905"/>
          </a:xfrm>
          <a:prstGeom prst="rect">
            <a:avLst/>
          </a:prstGeom>
        </p:spPr>
      </p:pic>
      <p:pic>
        <p:nvPicPr>
          <p:cNvPr id="13" name="图片 12">
            <a:extLst>
              <a:ext uri="{FF2B5EF4-FFF2-40B4-BE49-F238E27FC236}">
                <a16:creationId xmlns:a16="http://schemas.microsoft.com/office/drawing/2014/main" id="{A2639886-2D2F-DA1E-9B6E-97045C21D6C3}"/>
              </a:ext>
            </a:extLst>
          </p:cNvPr>
          <p:cNvPicPr>
            <a:picLocks noChangeAspect="1"/>
          </p:cNvPicPr>
          <p:nvPr/>
        </p:nvPicPr>
        <p:blipFill>
          <a:blip r:embed="rId6"/>
          <a:stretch>
            <a:fillRect/>
          </a:stretch>
        </p:blipFill>
        <p:spPr>
          <a:xfrm>
            <a:off x="601595" y="3524085"/>
            <a:ext cx="6294302" cy="1628773"/>
          </a:xfrm>
          <a:prstGeom prst="rect">
            <a:avLst/>
          </a:prstGeom>
        </p:spPr>
      </p:pic>
      <p:sp>
        <p:nvSpPr>
          <p:cNvPr id="14" name="文本框 13">
            <a:extLst>
              <a:ext uri="{FF2B5EF4-FFF2-40B4-BE49-F238E27FC236}">
                <a16:creationId xmlns:a16="http://schemas.microsoft.com/office/drawing/2014/main" id="{7ACB2909-AF6B-2228-7292-68D8E17EE9D9}"/>
              </a:ext>
            </a:extLst>
          </p:cNvPr>
          <p:cNvSpPr txBox="1"/>
          <p:nvPr/>
        </p:nvSpPr>
        <p:spPr>
          <a:xfrm>
            <a:off x="2282988" y="5412225"/>
            <a:ext cx="7856536" cy="646331"/>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结论</a:t>
            </a:r>
            <a:r>
              <a:rPr lang="zh-CN" altLang="en-US"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：申请者中，大学毕业生占</a:t>
            </a:r>
            <a:r>
              <a:rPr lang="en-US" altLang="zh-CN"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62%</a:t>
            </a:r>
            <a:r>
              <a:rPr lang="zh-CN" altLang="en-US"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，硕士学历占</a:t>
            </a:r>
            <a:r>
              <a:rPr lang="en-US" altLang="zh-CN"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23.3%</a:t>
            </a:r>
            <a:r>
              <a:rPr lang="zh-CN" altLang="en-US"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，博士占</a:t>
            </a:r>
            <a:r>
              <a:rPr lang="en-US" altLang="zh-CN"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2.2%</a:t>
            </a:r>
          </a:p>
          <a:p>
            <a:pPr marR="0" lvl="0" algn="l" defTabSz="914400" rtl="0" eaLnBrk="1" fontAlgn="auto" latinLnBrk="0" hangingPunct="1">
              <a:spcAft>
                <a:spcPts val="0"/>
              </a:spcAft>
              <a:buClrTx/>
              <a:buSzTx/>
              <a:defRPr/>
            </a:pPr>
            <a:r>
              <a:rPr lang="zh-CN" altLang="en-US"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该行业主要从业人群为高学历人群。</a:t>
            </a:r>
            <a:endParaRPr kumimoji="0" lang="en-US" altLang="zh-CN" b="0" i="0" u="none" strike="noStrike" kern="1200" cap="none" spc="0" normalizeH="0" baseline="0" noProof="0" dirty="0">
              <a:ln>
                <a:noFill/>
              </a:ln>
              <a:solidFill>
                <a:srgbClr val="3C3C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p:nvPr/>
        </p:nvSpPr>
        <p:spPr>
          <a:xfrm>
            <a:off x="0" y="0"/>
            <a:ext cx="12192000" cy="4252775"/>
          </a:xfrm>
          <a:custGeom>
            <a:avLst/>
            <a:gdLst>
              <a:gd name="connsiteX0" fmla="*/ 15240 w 12207240"/>
              <a:gd name="connsiteY0" fmla="*/ 0 h 4252775"/>
              <a:gd name="connsiteX1" fmla="*/ 12207240 w 12207240"/>
              <a:gd name="connsiteY1" fmla="*/ 0 h 4252775"/>
              <a:gd name="connsiteX2" fmla="*/ 12207240 w 12207240"/>
              <a:gd name="connsiteY2" fmla="*/ 2712720 h 4252775"/>
              <a:gd name="connsiteX3" fmla="*/ 12192000 w 12207240"/>
              <a:gd name="connsiteY3" fmla="*/ 2712720 h 4252775"/>
              <a:gd name="connsiteX4" fmla="*/ 12192000 w 12207240"/>
              <a:gd name="connsiteY4" fmla="*/ 4252775 h 4252775"/>
              <a:gd name="connsiteX5" fmla="*/ 0 w 12207240"/>
              <a:gd name="connsiteY5" fmla="*/ 2712720 h 4252775"/>
              <a:gd name="connsiteX6" fmla="*/ 15240 w 12207240"/>
              <a:gd name="connsiteY6" fmla="*/ 2712720 h 4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7240" h="4252775">
                <a:moveTo>
                  <a:pt x="15240" y="0"/>
                </a:moveTo>
                <a:lnTo>
                  <a:pt x="12207240" y="0"/>
                </a:lnTo>
                <a:lnTo>
                  <a:pt x="12207240" y="2712720"/>
                </a:lnTo>
                <a:lnTo>
                  <a:pt x="12192000" y="2712720"/>
                </a:lnTo>
                <a:lnTo>
                  <a:pt x="12192000" y="4252775"/>
                </a:lnTo>
                <a:lnTo>
                  <a:pt x="0" y="2712720"/>
                </a:lnTo>
                <a:lnTo>
                  <a:pt x="15240" y="271272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938" y="560852"/>
            <a:ext cx="2831940" cy="520356"/>
          </a:xfrm>
          <a:prstGeom prst="rect">
            <a:avLst/>
          </a:prstGeom>
        </p:spPr>
      </p:pic>
      <p:sp>
        <p:nvSpPr>
          <p:cNvPr id="11" name="文本框 10"/>
          <p:cNvSpPr txBox="1"/>
          <p:nvPr/>
        </p:nvSpPr>
        <p:spPr>
          <a:xfrm>
            <a:off x="4097019" y="497864"/>
            <a:ext cx="4185761" cy="646331"/>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300"/>
              </a:spcAft>
              <a:buClrTx/>
              <a:buSzTx/>
              <a:buFontTx/>
              <a:buNone/>
              <a:defRPr/>
            </a:pPr>
            <a:r>
              <a:rPr lang="zh-CN" altLang="en-US" sz="3600" spc="300" dirty="0">
                <a:solidFill>
                  <a:srgbClr val="F2F2F2">
                    <a:lumMod val="25000"/>
                  </a:srgbClr>
                </a:solidFill>
                <a:latin typeface="Lato Black" panose="020F0A02020204030203" pitchFamily="34" charset="0"/>
                <a:ea typeface="思源黑体 CN Heavy" panose="020B0A00000000000000" pitchFamily="34" charset="-122"/>
              </a:rPr>
              <a:t>申请者的主修学科</a:t>
            </a:r>
            <a:endParaRPr kumimoji="0" lang="en-US" altLang="zh-CN" sz="1600" b="0" i="0" u="none" strike="noStrike" kern="1200" cap="none" spc="1200" normalizeH="0" baseline="0" noProof="0" dirty="0">
              <a:ln>
                <a:noFill/>
              </a:ln>
              <a:gradFill>
                <a:gsLst>
                  <a:gs pos="0">
                    <a:srgbClr val="EBA123"/>
                  </a:gs>
                  <a:gs pos="100000">
                    <a:srgbClr val="E6551A"/>
                  </a:gs>
                </a:gsLst>
                <a:lin ang="2700000" scaled="0"/>
              </a:gradFill>
              <a:effectLst/>
              <a:uLnTx/>
              <a:uFillTx/>
              <a:latin typeface="Lato Black" panose="020F0A02020204030203" pitchFamily="34" charset="0"/>
              <a:ea typeface="思源黑体 CN Light" panose="020B0300000000000000" pitchFamily="34" charset="-122"/>
              <a:cs typeface="+mn-cs"/>
            </a:endParaRPr>
          </a:p>
        </p:txBody>
      </p:sp>
      <p:sp>
        <p:nvSpPr>
          <p:cNvPr id="14" name="文本框 13">
            <a:extLst>
              <a:ext uri="{FF2B5EF4-FFF2-40B4-BE49-F238E27FC236}">
                <a16:creationId xmlns:a16="http://schemas.microsoft.com/office/drawing/2014/main" id="{7ACB2909-AF6B-2228-7292-68D8E17EE9D9}"/>
              </a:ext>
            </a:extLst>
          </p:cNvPr>
          <p:cNvSpPr txBox="1"/>
          <p:nvPr/>
        </p:nvSpPr>
        <p:spPr>
          <a:xfrm>
            <a:off x="1414859" y="5272250"/>
            <a:ext cx="9362281" cy="369332"/>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结论</a:t>
            </a:r>
            <a:r>
              <a:rPr lang="zh-CN" altLang="en-US"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：申请者中主修专业绝大多数为</a:t>
            </a:r>
            <a:r>
              <a:rPr lang="en-US" altLang="zh-CN"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stem</a:t>
            </a:r>
            <a:r>
              <a:rPr lang="zh-CN" altLang="en-US"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。其他跨专业的申请者中，主修人文科学的最多。</a:t>
            </a:r>
            <a:endParaRPr kumimoji="0" lang="en-US" altLang="zh-CN" b="0" i="0" u="none" strike="noStrike" kern="1200" cap="none" spc="0" normalizeH="0" baseline="0" noProof="0" dirty="0">
              <a:ln>
                <a:noFill/>
              </a:ln>
              <a:solidFill>
                <a:srgbClr val="3C3C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pic>
        <p:nvPicPr>
          <p:cNvPr id="5" name="图片 4">
            <a:extLst>
              <a:ext uri="{FF2B5EF4-FFF2-40B4-BE49-F238E27FC236}">
                <a16:creationId xmlns:a16="http://schemas.microsoft.com/office/drawing/2014/main" id="{F8136030-660C-A5F0-E09A-F7FEDEE78D59}"/>
              </a:ext>
            </a:extLst>
          </p:cNvPr>
          <p:cNvPicPr>
            <a:picLocks noChangeAspect="1"/>
          </p:cNvPicPr>
          <p:nvPr/>
        </p:nvPicPr>
        <p:blipFill>
          <a:blip r:embed="rId4"/>
          <a:stretch>
            <a:fillRect/>
          </a:stretch>
        </p:blipFill>
        <p:spPr>
          <a:xfrm>
            <a:off x="283342" y="1725472"/>
            <a:ext cx="5021891" cy="2355612"/>
          </a:xfrm>
          <a:prstGeom prst="rect">
            <a:avLst/>
          </a:prstGeom>
        </p:spPr>
      </p:pic>
      <p:pic>
        <p:nvPicPr>
          <p:cNvPr id="12" name="图片 11">
            <a:extLst>
              <a:ext uri="{FF2B5EF4-FFF2-40B4-BE49-F238E27FC236}">
                <a16:creationId xmlns:a16="http://schemas.microsoft.com/office/drawing/2014/main" id="{1EB633BD-63E1-7B0C-8F74-3AA55418D2C4}"/>
              </a:ext>
            </a:extLst>
          </p:cNvPr>
          <p:cNvPicPr>
            <a:picLocks noChangeAspect="1"/>
          </p:cNvPicPr>
          <p:nvPr/>
        </p:nvPicPr>
        <p:blipFill>
          <a:blip r:embed="rId5"/>
          <a:stretch>
            <a:fillRect/>
          </a:stretch>
        </p:blipFill>
        <p:spPr>
          <a:xfrm>
            <a:off x="5546786" y="1204141"/>
            <a:ext cx="6361872" cy="3984767"/>
          </a:xfrm>
          <a:prstGeom prst="rect">
            <a:avLst/>
          </a:prstGeom>
        </p:spPr>
      </p:pic>
    </p:spTree>
    <p:extLst>
      <p:ext uri="{BB962C8B-B14F-4D97-AF65-F5344CB8AC3E}">
        <p14:creationId xmlns:p14="http://schemas.microsoft.com/office/powerpoint/2010/main" val="3335864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p:nvPr/>
        </p:nvSpPr>
        <p:spPr>
          <a:xfrm>
            <a:off x="0" y="0"/>
            <a:ext cx="12192000" cy="4252775"/>
          </a:xfrm>
          <a:custGeom>
            <a:avLst/>
            <a:gdLst>
              <a:gd name="connsiteX0" fmla="*/ 15240 w 12207240"/>
              <a:gd name="connsiteY0" fmla="*/ 0 h 4252775"/>
              <a:gd name="connsiteX1" fmla="*/ 12207240 w 12207240"/>
              <a:gd name="connsiteY1" fmla="*/ 0 h 4252775"/>
              <a:gd name="connsiteX2" fmla="*/ 12207240 w 12207240"/>
              <a:gd name="connsiteY2" fmla="*/ 2712720 h 4252775"/>
              <a:gd name="connsiteX3" fmla="*/ 12192000 w 12207240"/>
              <a:gd name="connsiteY3" fmla="*/ 2712720 h 4252775"/>
              <a:gd name="connsiteX4" fmla="*/ 12192000 w 12207240"/>
              <a:gd name="connsiteY4" fmla="*/ 4252775 h 4252775"/>
              <a:gd name="connsiteX5" fmla="*/ 0 w 12207240"/>
              <a:gd name="connsiteY5" fmla="*/ 2712720 h 4252775"/>
              <a:gd name="connsiteX6" fmla="*/ 15240 w 12207240"/>
              <a:gd name="connsiteY6" fmla="*/ 2712720 h 4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7240" h="4252775">
                <a:moveTo>
                  <a:pt x="15240" y="0"/>
                </a:moveTo>
                <a:lnTo>
                  <a:pt x="12207240" y="0"/>
                </a:lnTo>
                <a:lnTo>
                  <a:pt x="12207240" y="2712720"/>
                </a:lnTo>
                <a:lnTo>
                  <a:pt x="12192000" y="2712720"/>
                </a:lnTo>
                <a:lnTo>
                  <a:pt x="12192000" y="4252775"/>
                </a:lnTo>
                <a:lnTo>
                  <a:pt x="0" y="2712720"/>
                </a:lnTo>
                <a:lnTo>
                  <a:pt x="15240" y="271272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59851" y="237686"/>
            <a:ext cx="2831940" cy="520356"/>
          </a:xfrm>
          <a:prstGeom prst="rect">
            <a:avLst/>
          </a:prstGeom>
        </p:spPr>
      </p:pic>
      <p:sp>
        <p:nvSpPr>
          <p:cNvPr id="11" name="文本框 10"/>
          <p:cNvSpPr txBox="1"/>
          <p:nvPr/>
        </p:nvSpPr>
        <p:spPr>
          <a:xfrm>
            <a:off x="3925569" y="174698"/>
            <a:ext cx="4685898" cy="646331"/>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300"/>
              </a:spcAft>
              <a:buClrTx/>
              <a:buSzTx/>
              <a:buFontTx/>
              <a:buNone/>
              <a:defRPr/>
            </a:pPr>
            <a:r>
              <a:rPr lang="zh-CN" altLang="en-US" sz="3600" spc="300" dirty="0">
                <a:solidFill>
                  <a:srgbClr val="F2F2F2">
                    <a:lumMod val="25000"/>
                  </a:srgbClr>
                </a:solidFill>
                <a:latin typeface="Lato Black" panose="020F0A02020204030203" pitchFamily="34" charset="0"/>
                <a:ea typeface="思源黑体 CN Heavy" panose="020B0A00000000000000" pitchFamily="34" charset="-122"/>
              </a:rPr>
              <a:t>申请者的相关经验值</a:t>
            </a:r>
            <a:endParaRPr kumimoji="0" lang="en-US" altLang="zh-CN" sz="1600" b="0" i="0" u="none" strike="noStrike" kern="1200" cap="none" spc="1200" normalizeH="0" baseline="0" noProof="0" dirty="0">
              <a:ln>
                <a:noFill/>
              </a:ln>
              <a:gradFill>
                <a:gsLst>
                  <a:gs pos="0">
                    <a:srgbClr val="EBA123"/>
                  </a:gs>
                  <a:gs pos="100000">
                    <a:srgbClr val="E6551A"/>
                  </a:gs>
                </a:gsLst>
                <a:lin ang="2700000" scaled="0"/>
              </a:gradFill>
              <a:effectLst/>
              <a:uLnTx/>
              <a:uFillTx/>
              <a:latin typeface="Lato Black" panose="020F0A02020204030203" pitchFamily="34" charset="0"/>
              <a:ea typeface="思源黑体 CN Light" panose="020B0300000000000000" pitchFamily="34" charset="-122"/>
              <a:cs typeface="+mn-cs"/>
            </a:endParaRPr>
          </a:p>
        </p:txBody>
      </p:sp>
      <p:pic>
        <p:nvPicPr>
          <p:cNvPr id="7" name="图片 6">
            <a:extLst>
              <a:ext uri="{FF2B5EF4-FFF2-40B4-BE49-F238E27FC236}">
                <a16:creationId xmlns:a16="http://schemas.microsoft.com/office/drawing/2014/main" id="{FF33D07A-DBBB-7F16-216C-22F732CEA3DE}"/>
              </a:ext>
            </a:extLst>
          </p:cNvPr>
          <p:cNvPicPr>
            <a:picLocks noChangeAspect="1"/>
          </p:cNvPicPr>
          <p:nvPr/>
        </p:nvPicPr>
        <p:blipFill>
          <a:blip r:embed="rId4"/>
          <a:stretch>
            <a:fillRect/>
          </a:stretch>
        </p:blipFill>
        <p:spPr>
          <a:xfrm>
            <a:off x="265006" y="272658"/>
            <a:ext cx="1686332" cy="6190264"/>
          </a:xfrm>
          <a:prstGeom prst="rect">
            <a:avLst/>
          </a:prstGeom>
        </p:spPr>
      </p:pic>
      <p:pic>
        <p:nvPicPr>
          <p:cNvPr id="9" name="图片 8">
            <a:extLst>
              <a:ext uri="{FF2B5EF4-FFF2-40B4-BE49-F238E27FC236}">
                <a16:creationId xmlns:a16="http://schemas.microsoft.com/office/drawing/2014/main" id="{3DA92348-2E2F-69E0-C67E-154E880A70B8}"/>
              </a:ext>
            </a:extLst>
          </p:cNvPr>
          <p:cNvPicPr>
            <a:picLocks noChangeAspect="1"/>
          </p:cNvPicPr>
          <p:nvPr/>
        </p:nvPicPr>
        <p:blipFill rotWithShape="1">
          <a:blip r:embed="rId5"/>
          <a:srcRect t="20739" r="1507"/>
          <a:stretch/>
        </p:blipFill>
        <p:spPr>
          <a:xfrm>
            <a:off x="2216344" y="855881"/>
            <a:ext cx="3804186" cy="2617939"/>
          </a:xfrm>
          <a:prstGeom prst="rect">
            <a:avLst/>
          </a:prstGeom>
        </p:spPr>
      </p:pic>
      <p:pic>
        <p:nvPicPr>
          <p:cNvPr id="13" name="图片 12">
            <a:extLst>
              <a:ext uri="{FF2B5EF4-FFF2-40B4-BE49-F238E27FC236}">
                <a16:creationId xmlns:a16="http://schemas.microsoft.com/office/drawing/2014/main" id="{D9064626-6337-33FD-7FFD-D27432D18483}"/>
              </a:ext>
            </a:extLst>
          </p:cNvPr>
          <p:cNvPicPr>
            <a:picLocks noChangeAspect="1"/>
          </p:cNvPicPr>
          <p:nvPr/>
        </p:nvPicPr>
        <p:blipFill>
          <a:blip r:embed="rId6"/>
          <a:stretch>
            <a:fillRect/>
          </a:stretch>
        </p:blipFill>
        <p:spPr>
          <a:xfrm>
            <a:off x="6385317" y="821029"/>
            <a:ext cx="5146508" cy="2522246"/>
          </a:xfrm>
          <a:prstGeom prst="rect">
            <a:avLst/>
          </a:prstGeom>
        </p:spPr>
      </p:pic>
      <p:pic>
        <p:nvPicPr>
          <p:cNvPr id="16" name="图片 15">
            <a:extLst>
              <a:ext uri="{FF2B5EF4-FFF2-40B4-BE49-F238E27FC236}">
                <a16:creationId xmlns:a16="http://schemas.microsoft.com/office/drawing/2014/main" id="{EBAB19F9-87DF-01D2-60A8-2A8E73CD47BC}"/>
              </a:ext>
            </a:extLst>
          </p:cNvPr>
          <p:cNvPicPr>
            <a:picLocks noChangeAspect="1"/>
          </p:cNvPicPr>
          <p:nvPr/>
        </p:nvPicPr>
        <p:blipFill>
          <a:blip r:embed="rId7"/>
          <a:stretch>
            <a:fillRect/>
          </a:stretch>
        </p:blipFill>
        <p:spPr>
          <a:xfrm>
            <a:off x="2316277" y="3587970"/>
            <a:ext cx="6380047" cy="3151751"/>
          </a:xfrm>
          <a:prstGeom prst="rect">
            <a:avLst/>
          </a:prstGeom>
        </p:spPr>
      </p:pic>
      <p:sp>
        <p:nvSpPr>
          <p:cNvPr id="19" name="文本框 18">
            <a:extLst>
              <a:ext uri="{FF2B5EF4-FFF2-40B4-BE49-F238E27FC236}">
                <a16:creationId xmlns:a16="http://schemas.microsoft.com/office/drawing/2014/main" id="{F01A6565-5C4A-E71D-F060-4C0A643C2EE6}"/>
              </a:ext>
            </a:extLst>
          </p:cNvPr>
          <p:cNvSpPr txBox="1"/>
          <p:nvPr/>
        </p:nvSpPr>
        <p:spPr>
          <a:xfrm>
            <a:off x="8917900" y="2259152"/>
            <a:ext cx="2304329" cy="923330"/>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en-US" altLang="zh-CN" b="1" dirty="0">
                <a:solidFill>
                  <a:srgbClr val="3C3C3C"/>
                </a:solidFill>
                <a:latin typeface="Constantia" panose="02030602050306030303" pitchFamily="18" charset="0"/>
                <a:ea typeface="思源黑体 CN Bold" panose="020B0800000000000000" pitchFamily="34" charset="-122"/>
                <a:cs typeface="Open Sans" panose="020B0606030504020204" pitchFamily="34" charset="0"/>
              </a:rPr>
              <a:t>&gt;20</a:t>
            </a:r>
            <a:r>
              <a:rPr lang="zh-CN" altLang="en-US" b="1" dirty="0">
                <a:solidFill>
                  <a:srgbClr val="3C3C3C"/>
                </a:solidFill>
                <a:latin typeface="Constantia" panose="02030602050306030303" pitchFamily="18" charset="0"/>
                <a:ea typeface="思源黑体 CN Bold" panose="020B0800000000000000" pitchFamily="34" charset="-122"/>
                <a:cs typeface="Open Sans" panose="020B0606030504020204" pitchFamily="34" charset="0"/>
              </a:rPr>
              <a:t>：高经验值</a:t>
            </a:r>
            <a:endParaRPr lang="en-US" altLang="zh-CN" b="1" dirty="0">
              <a:solidFill>
                <a:srgbClr val="3C3C3C"/>
              </a:solidFill>
              <a:latin typeface="Constantia" panose="02030602050306030303" pitchFamily="18" charset="0"/>
              <a:ea typeface="思源黑体 CN Bold" panose="020B0800000000000000" pitchFamily="34" charset="-122"/>
              <a:cs typeface="Open Sans" panose="020B0606030504020204" pitchFamily="34" charset="0"/>
            </a:endParaRPr>
          </a:p>
          <a:p>
            <a:pPr marR="0" lvl="0" algn="l" defTabSz="914400" rtl="0" eaLnBrk="1" fontAlgn="auto" latinLnBrk="0" hangingPunct="1">
              <a:spcAft>
                <a:spcPts val="0"/>
              </a:spcAft>
              <a:buClrTx/>
              <a:buSzTx/>
              <a:defRPr/>
            </a:pPr>
            <a:r>
              <a:rPr lang="en-US" altLang="zh-CN" b="1" dirty="0">
                <a:solidFill>
                  <a:srgbClr val="3C3C3C"/>
                </a:solidFill>
                <a:latin typeface="Constantia" panose="02030602050306030303" pitchFamily="18" charset="0"/>
                <a:ea typeface="思源黑体 CN Bold" panose="020B0800000000000000" pitchFamily="34" charset="-122"/>
                <a:cs typeface="Open Sans" panose="020B0606030504020204" pitchFamily="34" charset="0"/>
              </a:rPr>
              <a:t>10-20</a:t>
            </a:r>
            <a:r>
              <a:rPr lang="zh-CN" altLang="en-US" b="1" dirty="0">
                <a:solidFill>
                  <a:srgbClr val="3C3C3C"/>
                </a:solidFill>
                <a:latin typeface="Constantia" panose="02030602050306030303" pitchFamily="18" charset="0"/>
                <a:ea typeface="思源黑体 CN Bold" panose="020B0800000000000000" pitchFamily="34" charset="-122"/>
                <a:cs typeface="Open Sans" panose="020B0606030504020204" pitchFamily="34" charset="0"/>
              </a:rPr>
              <a:t>：中等经验值</a:t>
            </a:r>
            <a:endParaRPr lang="en-US" altLang="zh-CN" b="1" dirty="0">
              <a:solidFill>
                <a:srgbClr val="3C3C3C"/>
              </a:solidFill>
              <a:latin typeface="Constantia" panose="02030602050306030303" pitchFamily="18" charset="0"/>
              <a:ea typeface="思源黑体 CN Bold" panose="020B0800000000000000" pitchFamily="34" charset="-122"/>
              <a:cs typeface="Open Sans" panose="020B0606030504020204" pitchFamily="34" charset="0"/>
            </a:endParaRPr>
          </a:p>
          <a:p>
            <a:pPr marR="0" lvl="0" algn="l" defTabSz="914400" rtl="0" eaLnBrk="1" fontAlgn="auto" latinLnBrk="0" hangingPunct="1">
              <a:spcAft>
                <a:spcPts val="0"/>
              </a:spcAft>
              <a:buClrTx/>
              <a:buSzTx/>
              <a:defRPr/>
            </a:pPr>
            <a:r>
              <a:rPr lang="en-US" altLang="zh-CN" b="1" dirty="0">
                <a:solidFill>
                  <a:srgbClr val="3C3C3C"/>
                </a:solidFill>
                <a:latin typeface="Constantia" panose="02030602050306030303" pitchFamily="18" charset="0"/>
                <a:ea typeface="思源黑体 CN Bold" panose="020B0800000000000000" pitchFamily="34" charset="-122"/>
                <a:cs typeface="Open Sans" panose="020B0606030504020204" pitchFamily="34" charset="0"/>
              </a:rPr>
              <a:t>0-10</a:t>
            </a:r>
            <a:r>
              <a:rPr lang="zh-CN" altLang="en-US" b="1" dirty="0">
                <a:solidFill>
                  <a:srgbClr val="3C3C3C"/>
                </a:solidFill>
                <a:latin typeface="Constantia" panose="02030602050306030303" pitchFamily="18" charset="0"/>
                <a:ea typeface="思源黑体 CN Bold" panose="020B0800000000000000" pitchFamily="34" charset="-122"/>
                <a:cs typeface="Open Sans" panose="020B0606030504020204" pitchFamily="34" charset="0"/>
              </a:rPr>
              <a:t>：低经验值</a:t>
            </a:r>
            <a:endParaRPr lang="zh-CN" altLang="en-US" b="1" dirty="0">
              <a:solidFill>
                <a:srgbClr val="F2F2F2">
                  <a:lumMod val="50000"/>
                </a:srgbClr>
              </a:solidFill>
              <a:latin typeface="Constantia" panose="02030602050306030303" pitchFamily="18" charset="0"/>
              <a:ea typeface="思源黑体 CN Light" panose="020B0300000000000000" pitchFamily="34" charset="-122"/>
              <a:cs typeface="Open Sans" panose="020B0606030504020204" pitchFamily="34" charset="0"/>
            </a:endParaRPr>
          </a:p>
        </p:txBody>
      </p:sp>
      <p:sp>
        <p:nvSpPr>
          <p:cNvPr id="22" name="文本框 21">
            <a:extLst>
              <a:ext uri="{FF2B5EF4-FFF2-40B4-BE49-F238E27FC236}">
                <a16:creationId xmlns:a16="http://schemas.microsoft.com/office/drawing/2014/main" id="{3D0C7C10-602A-E778-5E2A-A37BD28BC8A5}"/>
              </a:ext>
            </a:extLst>
          </p:cNvPr>
          <p:cNvSpPr txBox="1"/>
          <p:nvPr/>
        </p:nvSpPr>
        <p:spPr>
          <a:xfrm>
            <a:off x="8611467" y="4315762"/>
            <a:ext cx="3619894" cy="1323439"/>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zh-CN" altLang="en-US" sz="1600" b="1" dirty="0">
                <a:solidFill>
                  <a:srgbClr val="3C3C3C"/>
                </a:solidFill>
                <a:latin typeface="+mn-ea"/>
                <a:cs typeface="Open Sans" panose="020B0606030504020204" pitchFamily="34" charset="0"/>
              </a:rPr>
              <a:t>结论：</a:t>
            </a:r>
            <a:endParaRPr lang="en-US" altLang="zh-CN" sz="1600" b="1" dirty="0">
              <a:solidFill>
                <a:srgbClr val="3C3C3C"/>
              </a:solidFill>
              <a:latin typeface="+mn-ea"/>
              <a:cs typeface="Open Sans" panose="020B0606030504020204" pitchFamily="34" charset="0"/>
            </a:endParaRPr>
          </a:p>
          <a:p>
            <a:pPr marR="0" lvl="0" algn="l" defTabSz="914400" rtl="0" eaLnBrk="1" fontAlgn="auto" latinLnBrk="0" hangingPunct="1">
              <a:spcAft>
                <a:spcPts val="0"/>
              </a:spcAft>
              <a:buClrTx/>
              <a:buSzTx/>
              <a:defRPr/>
            </a:pPr>
            <a:r>
              <a:rPr lang="zh-CN" altLang="en-US" sz="1600" dirty="0">
                <a:solidFill>
                  <a:srgbClr val="3C3C3C"/>
                </a:solidFill>
                <a:latin typeface="+mn-ea"/>
                <a:cs typeface="Open Sans" panose="020B0606030504020204" pitchFamily="34" charset="0"/>
              </a:rPr>
              <a:t>工作经验存在较明显的两极分化。</a:t>
            </a:r>
            <a:endParaRPr lang="en-US" altLang="zh-CN" sz="1600" dirty="0">
              <a:solidFill>
                <a:srgbClr val="3C3C3C"/>
              </a:solidFill>
              <a:latin typeface="+mn-ea"/>
              <a:cs typeface="Open Sans" panose="020B0606030504020204" pitchFamily="34" charset="0"/>
            </a:endParaRPr>
          </a:p>
          <a:p>
            <a:pPr marR="0" lvl="0" algn="l" defTabSz="914400" rtl="0" eaLnBrk="1" fontAlgn="auto" latinLnBrk="0" hangingPunct="1">
              <a:spcAft>
                <a:spcPts val="0"/>
              </a:spcAft>
              <a:buClrTx/>
              <a:buSzTx/>
              <a:defRPr/>
            </a:pPr>
            <a:r>
              <a:rPr lang="zh-CN" altLang="en-US" sz="1600" dirty="0">
                <a:solidFill>
                  <a:srgbClr val="3C3C3C"/>
                </a:solidFill>
                <a:latin typeface="+mn-ea"/>
                <a:cs typeface="Open Sans" panose="020B0606030504020204" pitchFamily="34" charset="0"/>
              </a:rPr>
              <a:t>由此可见，目前有计划从事数据科学领域的申请者很大一部分人还未积累下较多的相关工作经验。</a:t>
            </a:r>
            <a:endParaRPr lang="zh-CN" altLang="en-US" sz="1600" dirty="0">
              <a:solidFill>
                <a:srgbClr val="F2F2F2">
                  <a:lumMod val="50000"/>
                </a:srgbClr>
              </a:solidFill>
              <a:latin typeface="+mn-ea"/>
              <a:cs typeface="Open Sans" panose="020B0606030504020204" pitchFamily="34" charset="0"/>
            </a:endParaRPr>
          </a:p>
        </p:txBody>
      </p:sp>
    </p:spTree>
    <p:extLst>
      <p:ext uri="{BB962C8B-B14F-4D97-AF65-F5344CB8AC3E}">
        <p14:creationId xmlns:p14="http://schemas.microsoft.com/office/powerpoint/2010/main" val="1954087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3" y="485484"/>
            <a:ext cx="2831940" cy="520356"/>
          </a:xfrm>
          <a:prstGeom prst="rect">
            <a:avLst/>
          </a:prstGeom>
        </p:spPr>
      </p:pic>
      <p:sp>
        <p:nvSpPr>
          <p:cNvPr id="11" name="文本框 10"/>
          <p:cNvSpPr txBox="1"/>
          <p:nvPr/>
        </p:nvSpPr>
        <p:spPr>
          <a:xfrm>
            <a:off x="515937" y="422496"/>
            <a:ext cx="3233578" cy="646331"/>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300"/>
              </a:spcAft>
              <a:buClrTx/>
              <a:buSzTx/>
              <a:buFontTx/>
              <a:buNone/>
              <a:defRPr/>
            </a:pPr>
            <a:r>
              <a:rPr lang="en-US" altLang="zh-CN" sz="3600" spc="300" dirty="0">
                <a:solidFill>
                  <a:srgbClr val="F2F2F2">
                    <a:lumMod val="25000"/>
                  </a:srgbClr>
                </a:solidFill>
                <a:latin typeface="思源黑体 CN Heavy" panose="020B0A00000000000000" pitchFamily="34" charset="-122"/>
                <a:ea typeface="思源黑体 CN Heavy" panose="020B0A00000000000000" pitchFamily="34" charset="-122"/>
              </a:rPr>
              <a:t>2</a:t>
            </a:r>
            <a:r>
              <a:rPr kumimoji="0" lang="en-US" altLang="zh-CN"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rPr>
              <a:t>-</a:t>
            </a:r>
            <a:r>
              <a:rPr kumimoji="0" lang="zh-CN" altLang="en-US"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rPr>
              <a:t>多变量分析</a:t>
            </a:r>
            <a:endParaRPr kumimoji="0" lang="en-US" altLang="zh-CN" sz="3600" b="0" i="0" u="none" strike="noStrike" kern="1200" cap="none" spc="300" normalizeH="0" baseline="0" noProof="0" dirty="0">
              <a:ln>
                <a:noFill/>
              </a:ln>
              <a:solidFill>
                <a:srgbClr val="F2F2F2">
                  <a:lumMod val="25000"/>
                </a:srgbClr>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rcRect b="35972"/>
          <a:stretch>
            <a:fillRect/>
          </a:stretch>
        </p:blipFill>
        <p:spPr>
          <a:xfrm flipH="1">
            <a:off x="0" y="4642142"/>
            <a:ext cx="12192000" cy="2215859"/>
          </a:xfrm>
          <a:custGeom>
            <a:avLst/>
            <a:gdLst>
              <a:gd name="connsiteX0" fmla="*/ 12192000 w 12192000"/>
              <a:gd name="connsiteY0" fmla="*/ 0 h 2215859"/>
              <a:gd name="connsiteX1" fmla="*/ 0 w 12192000"/>
              <a:gd name="connsiteY1" fmla="*/ 0 h 2215859"/>
              <a:gd name="connsiteX2" fmla="*/ 0 w 12192000"/>
              <a:gd name="connsiteY2" fmla="*/ 2215859 h 2215859"/>
              <a:gd name="connsiteX3" fmla="*/ 12192000 w 12192000"/>
              <a:gd name="connsiteY3" fmla="*/ 2215859 h 2215859"/>
            </a:gdLst>
            <a:ahLst/>
            <a:cxnLst>
              <a:cxn ang="0">
                <a:pos x="connsiteX0" y="connsiteY0"/>
              </a:cxn>
              <a:cxn ang="0">
                <a:pos x="connsiteX1" y="connsiteY1"/>
              </a:cxn>
              <a:cxn ang="0">
                <a:pos x="connsiteX2" y="connsiteY2"/>
              </a:cxn>
              <a:cxn ang="0">
                <a:pos x="connsiteX3" y="connsiteY3"/>
              </a:cxn>
            </a:cxnLst>
            <a:rect l="l" t="t" r="r" b="b"/>
            <a:pathLst>
              <a:path w="12192000" h="2215859">
                <a:moveTo>
                  <a:pt x="12192000" y="0"/>
                </a:moveTo>
                <a:lnTo>
                  <a:pt x="0" y="0"/>
                </a:lnTo>
                <a:lnTo>
                  <a:pt x="0" y="2215859"/>
                </a:lnTo>
                <a:lnTo>
                  <a:pt x="12192000" y="2215859"/>
                </a:lnTo>
                <a:close/>
              </a:path>
            </a:pathLst>
          </a:custGeom>
        </p:spPr>
      </p:pic>
      <p:sp>
        <p:nvSpPr>
          <p:cNvPr id="2" name="文本框 1">
            <a:extLst>
              <a:ext uri="{FF2B5EF4-FFF2-40B4-BE49-F238E27FC236}">
                <a16:creationId xmlns:a16="http://schemas.microsoft.com/office/drawing/2014/main" id="{D2125620-C83E-0268-7C40-EC6E0FEE635C}"/>
              </a:ext>
            </a:extLst>
          </p:cNvPr>
          <p:cNvSpPr txBox="1"/>
          <p:nvPr/>
        </p:nvSpPr>
        <p:spPr>
          <a:xfrm>
            <a:off x="515936" y="1104268"/>
            <a:ext cx="9528177" cy="369332"/>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en-US" altLang="zh-CN" b="1"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rPr>
              <a:t>· </a:t>
            </a:r>
            <a:r>
              <a:rPr lang="zh-CN" altLang="en-US" b="1"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rPr>
              <a:t>学历与经验值的关系：采用交叉表整合两个相关值，再用热力图的方式完成可视化呈现。</a:t>
            </a:r>
            <a:endParaRPr lang="en-US" altLang="zh-CN" b="1"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endParaRPr>
          </a:p>
        </p:txBody>
      </p:sp>
      <p:pic>
        <p:nvPicPr>
          <p:cNvPr id="7" name="图片 6">
            <a:extLst>
              <a:ext uri="{FF2B5EF4-FFF2-40B4-BE49-F238E27FC236}">
                <a16:creationId xmlns:a16="http://schemas.microsoft.com/office/drawing/2014/main" id="{24DB7D5E-21D9-C47C-890A-1A343E001444}"/>
              </a:ext>
            </a:extLst>
          </p:cNvPr>
          <p:cNvPicPr>
            <a:picLocks noChangeAspect="1"/>
          </p:cNvPicPr>
          <p:nvPr/>
        </p:nvPicPr>
        <p:blipFill>
          <a:blip r:embed="rId5"/>
          <a:stretch>
            <a:fillRect/>
          </a:stretch>
        </p:blipFill>
        <p:spPr>
          <a:xfrm>
            <a:off x="605415" y="1572028"/>
            <a:ext cx="5862060" cy="981991"/>
          </a:xfrm>
          <a:prstGeom prst="rect">
            <a:avLst/>
          </a:prstGeom>
        </p:spPr>
      </p:pic>
      <p:pic>
        <p:nvPicPr>
          <p:cNvPr id="9" name="图片 8">
            <a:extLst>
              <a:ext uri="{FF2B5EF4-FFF2-40B4-BE49-F238E27FC236}">
                <a16:creationId xmlns:a16="http://schemas.microsoft.com/office/drawing/2014/main" id="{FFA7DA19-0CC9-4055-4A72-238D673669FF}"/>
              </a:ext>
            </a:extLst>
          </p:cNvPr>
          <p:cNvPicPr>
            <a:picLocks noChangeAspect="1"/>
          </p:cNvPicPr>
          <p:nvPr/>
        </p:nvPicPr>
        <p:blipFill>
          <a:blip r:embed="rId6"/>
          <a:stretch>
            <a:fillRect/>
          </a:stretch>
        </p:blipFill>
        <p:spPr>
          <a:xfrm>
            <a:off x="515936" y="2652447"/>
            <a:ext cx="7490655" cy="1685858"/>
          </a:xfrm>
          <a:prstGeom prst="rect">
            <a:avLst/>
          </a:prstGeom>
        </p:spPr>
      </p:pic>
      <p:sp>
        <p:nvSpPr>
          <p:cNvPr id="10" name="文本框 9">
            <a:extLst>
              <a:ext uri="{FF2B5EF4-FFF2-40B4-BE49-F238E27FC236}">
                <a16:creationId xmlns:a16="http://schemas.microsoft.com/office/drawing/2014/main" id="{55FD2B0A-F948-1934-D50F-E2EF73651B3F}"/>
              </a:ext>
            </a:extLst>
          </p:cNvPr>
          <p:cNvSpPr txBox="1"/>
          <p:nvPr/>
        </p:nvSpPr>
        <p:spPr>
          <a:xfrm>
            <a:off x="7365399" y="3453903"/>
            <a:ext cx="4109651" cy="400110"/>
          </a:xfrm>
          <a:prstGeom prst="rect">
            <a:avLst/>
          </a:prstGeom>
          <a:noFill/>
          <a:effectLst>
            <a:outerShdw blurRad="50800" dist="38100" dir="2700000" algn="tl" rotWithShape="0">
              <a:prstClr val="black">
                <a:alpha val="40000"/>
              </a:prstClr>
            </a:outerShdw>
          </a:effectLst>
        </p:spPr>
        <p:txBody>
          <a:bodyPr wrap="square" rtlCol="0">
            <a:spAutoFit/>
          </a:bodyPr>
          <a:lstStyle/>
          <a:p>
            <a:pPr marR="0" lvl="0" algn="l" defTabSz="914400" rtl="0" eaLnBrk="1" fontAlgn="auto" latinLnBrk="0" hangingPunct="1">
              <a:spcAft>
                <a:spcPts val="0"/>
              </a:spcAft>
              <a:buClrTx/>
              <a:buSzTx/>
              <a:defRPr/>
            </a:pPr>
            <a:r>
              <a:rPr lang="zh-CN" altLang="en-US" sz="2000"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在表上按上述顺序排列数据信息</a:t>
            </a:r>
            <a:endParaRPr kumimoji="0" lang="en-US" altLang="zh-CN" sz="2000" b="0" i="0" u="none" strike="noStrike" kern="1200" cap="none" spc="0" normalizeH="0" baseline="0" noProof="0" dirty="0">
              <a:ln>
                <a:noFill/>
              </a:ln>
              <a:solidFill>
                <a:srgbClr val="3C3C3C"/>
              </a:solidFill>
              <a:effectLst/>
              <a:uLnTx/>
              <a:uFillTx/>
              <a:latin typeface="思源黑体 CN Bold" panose="020B0800000000000000" pitchFamily="34" charset="-122"/>
              <a:ea typeface="思源黑体 CN Bold" panose="020B0800000000000000" pitchFamily="34" charset="-122"/>
              <a:cs typeface="Open Sans" panose="020B0606030504020204" pitchFamily="34" charset="0"/>
            </a:endParaRPr>
          </a:p>
        </p:txBody>
      </p:sp>
      <p:sp>
        <p:nvSpPr>
          <p:cNvPr id="12" name="文本框 11">
            <a:extLst>
              <a:ext uri="{FF2B5EF4-FFF2-40B4-BE49-F238E27FC236}">
                <a16:creationId xmlns:a16="http://schemas.microsoft.com/office/drawing/2014/main" id="{A33C1094-F881-95F7-F224-B42FAA5098D4}"/>
              </a:ext>
            </a:extLst>
          </p:cNvPr>
          <p:cNvSpPr txBox="1"/>
          <p:nvPr/>
        </p:nvSpPr>
        <p:spPr>
          <a:xfrm>
            <a:off x="7840278" y="1770228"/>
            <a:ext cx="3159895" cy="523220"/>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zh-CN" altLang="en-US" sz="1400"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rPr>
              <a:t>离散颜色列表转换为一个线性颜色表</a:t>
            </a:r>
            <a:endParaRPr lang="en-US" altLang="zh-CN" sz="1400"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endParaRPr>
          </a:p>
          <a:p>
            <a:pPr marR="0" lvl="0" algn="l" defTabSz="914400" rtl="0" eaLnBrk="1" fontAlgn="auto" latinLnBrk="0" hangingPunct="1">
              <a:spcAft>
                <a:spcPts val="0"/>
              </a:spcAft>
              <a:buClrTx/>
              <a:buSzTx/>
              <a:defRPr/>
            </a:pPr>
            <a:r>
              <a:rPr lang="zh-CN" altLang="en-US" sz="1400"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rPr>
              <a:t>并将得到的</a:t>
            </a:r>
            <a:r>
              <a:rPr lang="en-US" altLang="zh-CN" sz="1400"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rPr>
              <a:t>RGB</a:t>
            </a:r>
            <a:r>
              <a:rPr lang="zh-CN" altLang="en-US" sz="1400"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rPr>
              <a:t>值保存出来</a:t>
            </a:r>
            <a:endParaRPr lang="zh-CN" altLang="en-US" sz="1400" dirty="0">
              <a:solidFill>
                <a:srgbClr val="F2F2F2">
                  <a:lumMod val="50000"/>
                </a:srgbClr>
              </a:solidFill>
              <a:latin typeface="思源黑体 CN Light" panose="020B0300000000000000" pitchFamily="34" charset="-122"/>
              <a:ea typeface="思源黑体 CN Light" panose="020B0300000000000000" pitchFamily="34" charset="-122"/>
              <a:cs typeface="Open Sans" panose="020B0606030504020204" pitchFamily="34" charset="0"/>
            </a:endParaRPr>
          </a:p>
        </p:txBody>
      </p:sp>
      <p:sp>
        <p:nvSpPr>
          <p:cNvPr id="13" name="箭头: 右 12">
            <a:extLst>
              <a:ext uri="{FF2B5EF4-FFF2-40B4-BE49-F238E27FC236}">
                <a16:creationId xmlns:a16="http://schemas.microsoft.com/office/drawing/2014/main" id="{1054C4E0-14B3-8686-95A0-E8CE3079696C}"/>
              </a:ext>
            </a:extLst>
          </p:cNvPr>
          <p:cNvSpPr/>
          <p:nvPr/>
        </p:nvSpPr>
        <p:spPr>
          <a:xfrm>
            <a:off x="6827067" y="1708701"/>
            <a:ext cx="800100" cy="566355"/>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84183ACB-80E0-28B1-CDCE-5703D2BF9B29}"/>
              </a:ext>
            </a:extLst>
          </p:cNvPr>
          <p:cNvPicPr>
            <a:picLocks noChangeAspect="1"/>
          </p:cNvPicPr>
          <p:nvPr/>
        </p:nvPicPr>
        <p:blipFill>
          <a:blip r:embed="rId7"/>
          <a:stretch>
            <a:fillRect/>
          </a:stretch>
        </p:blipFill>
        <p:spPr>
          <a:xfrm>
            <a:off x="515936" y="4347486"/>
            <a:ext cx="8908924" cy="2339332"/>
          </a:xfrm>
          <a:prstGeom prst="rect">
            <a:avLst/>
          </a:prstGeom>
        </p:spPr>
      </p:pic>
    </p:spTree>
    <p:extLst>
      <p:ext uri="{BB962C8B-B14F-4D97-AF65-F5344CB8AC3E}">
        <p14:creationId xmlns:p14="http://schemas.microsoft.com/office/powerpoint/2010/main" val="839130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p:nvPr/>
        </p:nvSpPr>
        <p:spPr>
          <a:xfrm>
            <a:off x="0" y="0"/>
            <a:ext cx="12192000" cy="4252775"/>
          </a:xfrm>
          <a:custGeom>
            <a:avLst/>
            <a:gdLst>
              <a:gd name="connsiteX0" fmla="*/ 15240 w 12207240"/>
              <a:gd name="connsiteY0" fmla="*/ 0 h 4252775"/>
              <a:gd name="connsiteX1" fmla="*/ 12207240 w 12207240"/>
              <a:gd name="connsiteY1" fmla="*/ 0 h 4252775"/>
              <a:gd name="connsiteX2" fmla="*/ 12207240 w 12207240"/>
              <a:gd name="connsiteY2" fmla="*/ 2712720 h 4252775"/>
              <a:gd name="connsiteX3" fmla="*/ 12192000 w 12207240"/>
              <a:gd name="connsiteY3" fmla="*/ 2712720 h 4252775"/>
              <a:gd name="connsiteX4" fmla="*/ 12192000 w 12207240"/>
              <a:gd name="connsiteY4" fmla="*/ 4252775 h 4252775"/>
              <a:gd name="connsiteX5" fmla="*/ 0 w 12207240"/>
              <a:gd name="connsiteY5" fmla="*/ 2712720 h 4252775"/>
              <a:gd name="connsiteX6" fmla="*/ 15240 w 12207240"/>
              <a:gd name="connsiteY6" fmla="*/ 2712720 h 4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7240" h="4252775">
                <a:moveTo>
                  <a:pt x="15240" y="0"/>
                </a:moveTo>
                <a:lnTo>
                  <a:pt x="12207240" y="0"/>
                </a:lnTo>
                <a:lnTo>
                  <a:pt x="12207240" y="2712720"/>
                </a:lnTo>
                <a:lnTo>
                  <a:pt x="12192000" y="2712720"/>
                </a:lnTo>
                <a:lnTo>
                  <a:pt x="12192000" y="4252775"/>
                </a:lnTo>
                <a:lnTo>
                  <a:pt x="0" y="2712720"/>
                </a:lnTo>
                <a:lnTo>
                  <a:pt x="15240" y="271272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938" y="560852"/>
            <a:ext cx="2831940" cy="520356"/>
          </a:xfrm>
          <a:prstGeom prst="rect">
            <a:avLst/>
          </a:prstGeom>
        </p:spPr>
      </p:pic>
      <p:sp>
        <p:nvSpPr>
          <p:cNvPr id="11" name="文本框 10"/>
          <p:cNvSpPr txBox="1"/>
          <p:nvPr/>
        </p:nvSpPr>
        <p:spPr>
          <a:xfrm>
            <a:off x="3944618" y="523330"/>
            <a:ext cx="4673074"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300"/>
              </a:spcAft>
              <a:buClrTx/>
              <a:buSzTx/>
              <a:buFontTx/>
              <a:buNone/>
              <a:defRPr/>
            </a:pPr>
            <a:r>
              <a:rPr lang="zh-CN" altLang="en-US" sz="3200" spc="300" dirty="0">
                <a:solidFill>
                  <a:srgbClr val="F2F2F2">
                    <a:lumMod val="25000"/>
                  </a:srgbClr>
                </a:solidFill>
                <a:latin typeface="Lato Black" panose="020F0A02020204030203" pitchFamily="34" charset="0"/>
                <a:ea typeface="思源黑体 CN Heavy" panose="020B0A00000000000000" pitchFamily="34" charset="-122"/>
              </a:rPr>
              <a:t>学历和工作经验的关系</a:t>
            </a:r>
            <a:endParaRPr kumimoji="0" lang="en-US" altLang="zh-CN" sz="3200" b="0" i="0" u="none" strike="noStrike" kern="1200" cap="none" spc="1200" normalizeH="0" baseline="0" noProof="0" dirty="0">
              <a:ln>
                <a:noFill/>
              </a:ln>
              <a:gradFill>
                <a:gsLst>
                  <a:gs pos="0">
                    <a:srgbClr val="EBA123"/>
                  </a:gs>
                  <a:gs pos="100000">
                    <a:srgbClr val="E6551A"/>
                  </a:gs>
                </a:gsLst>
                <a:lin ang="2700000" scaled="0"/>
              </a:gradFill>
              <a:effectLst/>
              <a:uLnTx/>
              <a:uFillTx/>
              <a:latin typeface="Lato Black" panose="020F0A02020204030203" pitchFamily="34" charset="0"/>
              <a:ea typeface="思源黑体 CN Light" panose="020B0300000000000000" pitchFamily="34" charset="-122"/>
              <a:cs typeface="+mn-cs"/>
            </a:endParaRPr>
          </a:p>
        </p:txBody>
      </p:sp>
      <p:pic>
        <p:nvPicPr>
          <p:cNvPr id="8" name="图片 7">
            <a:extLst>
              <a:ext uri="{FF2B5EF4-FFF2-40B4-BE49-F238E27FC236}">
                <a16:creationId xmlns:a16="http://schemas.microsoft.com/office/drawing/2014/main" id="{EC06B334-E451-55FA-0B64-7F5AF4BB9B55}"/>
              </a:ext>
            </a:extLst>
          </p:cNvPr>
          <p:cNvPicPr>
            <a:picLocks noChangeAspect="1"/>
          </p:cNvPicPr>
          <p:nvPr/>
        </p:nvPicPr>
        <p:blipFill>
          <a:blip r:embed="rId4"/>
          <a:stretch>
            <a:fillRect/>
          </a:stretch>
        </p:blipFill>
        <p:spPr>
          <a:xfrm>
            <a:off x="1267855" y="1268155"/>
            <a:ext cx="9197996" cy="4607255"/>
          </a:xfrm>
          <a:prstGeom prst="rect">
            <a:avLst/>
          </a:prstGeom>
        </p:spPr>
      </p:pic>
      <p:sp>
        <p:nvSpPr>
          <p:cNvPr id="13" name="文本框 12">
            <a:extLst>
              <a:ext uri="{FF2B5EF4-FFF2-40B4-BE49-F238E27FC236}">
                <a16:creationId xmlns:a16="http://schemas.microsoft.com/office/drawing/2014/main" id="{3378C05A-D437-DF07-1CE3-DF542869B5DE}"/>
              </a:ext>
            </a:extLst>
          </p:cNvPr>
          <p:cNvSpPr txBox="1"/>
          <p:nvPr/>
        </p:nvSpPr>
        <p:spPr>
          <a:xfrm>
            <a:off x="1510743" y="5971473"/>
            <a:ext cx="9362281" cy="646331"/>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zh-CN" altLang="en-US" b="1">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结论：拥有丰富经验的申请者大多集中在高学历人群，学历越低，经验值低的占比越大</a:t>
            </a:r>
            <a:endParaRPr lang="en-US" altLang="zh-CN" b="1">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marR="0" lvl="0" algn="l" defTabSz="914400" rtl="0" eaLnBrk="1" fontAlgn="auto" latinLnBrk="0" hangingPunct="1">
              <a:spcAft>
                <a:spcPts val="0"/>
              </a:spcAft>
              <a:buClrTx/>
              <a:buSzTx/>
              <a:defRPr/>
            </a:pPr>
            <a:r>
              <a:rPr lang="zh-CN" altLang="en-US" b="1">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          随着学历的升高，拥有低经验值的可能性越小。</a:t>
            </a:r>
            <a:endPar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1849454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p:nvPr/>
        </p:nvSpPr>
        <p:spPr>
          <a:xfrm>
            <a:off x="0" y="0"/>
            <a:ext cx="12192000" cy="4252775"/>
          </a:xfrm>
          <a:custGeom>
            <a:avLst/>
            <a:gdLst>
              <a:gd name="connsiteX0" fmla="*/ 15240 w 12207240"/>
              <a:gd name="connsiteY0" fmla="*/ 0 h 4252775"/>
              <a:gd name="connsiteX1" fmla="*/ 12207240 w 12207240"/>
              <a:gd name="connsiteY1" fmla="*/ 0 h 4252775"/>
              <a:gd name="connsiteX2" fmla="*/ 12207240 w 12207240"/>
              <a:gd name="connsiteY2" fmla="*/ 2712720 h 4252775"/>
              <a:gd name="connsiteX3" fmla="*/ 12192000 w 12207240"/>
              <a:gd name="connsiteY3" fmla="*/ 2712720 h 4252775"/>
              <a:gd name="connsiteX4" fmla="*/ 12192000 w 12207240"/>
              <a:gd name="connsiteY4" fmla="*/ 4252775 h 4252775"/>
              <a:gd name="connsiteX5" fmla="*/ 0 w 12207240"/>
              <a:gd name="connsiteY5" fmla="*/ 2712720 h 4252775"/>
              <a:gd name="connsiteX6" fmla="*/ 15240 w 12207240"/>
              <a:gd name="connsiteY6" fmla="*/ 2712720 h 4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7240" h="4252775">
                <a:moveTo>
                  <a:pt x="15240" y="0"/>
                </a:moveTo>
                <a:lnTo>
                  <a:pt x="12207240" y="0"/>
                </a:lnTo>
                <a:lnTo>
                  <a:pt x="12207240" y="2712720"/>
                </a:lnTo>
                <a:lnTo>
                  <a:pt x="12192000" y="2712720"/>
                </a:lnTo>
                <a:lnTo>
                  <a:pt x="12192000" y="4252775"/>
                </a:lnTo>
                <a:lnTo>
                  <a:pt x="0" y="2712720"/>
                </a:lnTo>
                <a:lnTo>
                  <a:pt x="15240" y="271272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938" y="560852"/>
            <a:ext cx="2831940" cy="520356"/>
          </a:xfrm>
          <a:prstGeom prst="rect">
            <a:avLst/>
          </a:prstGeom>
        </p:spPr>
      </p:pic>
      <p:sp>
        <p:nvSpPr>
          <p:cNvPr id="11" name="文本框 10"/>
          <p:cNvSpPr txBox="1"/>
          <p:nvPr/>
        </p:nvSpPr>
        <p:spPr>
          <a:xfrm>
            <a:off x="3944618" y="523330"/>
            <a:ext cx="5570756" cy="58477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300"/>
              </a:spcAft>
              <a:buClrTx/>
              <a:buSzTx/>
              <a:buFontTx/>
              <a:buNone/>
              <a:defRPr/>
            </a:pPr>
            <a:r>
              <a:rPr lang="zh-CN" altLang="en-US" sz="3200" spc="300" dirty="0">
                <a:solidFill>
                  <a:srgbClr val="F2F2F2">
                    <a:lumMod val="25000"/>
                  </a:srgbClr>
                </a:solidFill>
                <a:latin typeface="Lato Black" panose="020F0A02020204030203" pitchFamily="34" charset="0"/>
                <a:ea typeface="思源黑体 CN Heavy" panose="020B0A00000000000000" pitchFamily="34" charset="-122"/>
              </a:rPr>
              <a:t>学历和就职公司规模的关系</a:t>
            </a:r>
            <a:endParaRPr kumimoji="0" lang="en-US" altLang="zh-CN" sz="3200" b="0" i="0" u="none" strike="noStrike" kern="1200" cap="none" spc="1200" normalizeH="0" baseline="0" noProof="0" dirty="0">
              <a:ln>
                <a:noFill/>
              </a:ln>
              <a:gradFill>
                <a:gsLst>
                  <a:gs pos="0">
                    <a:srgbClr val="EBA123"/>
                  </a:gs>
                  <a:gs pos="100000">
                    <a:srgbClr val="E6551A"/>
                  </a:gs>
                </a:gsLst>
                <a:lin ang="2700000" scaled="0"/>
              </a:gradFill>
              <a:effectLst/>
              <a:uLnTx/>
              <a:uFillTx/>
              <a:latin typeface="Lato Black" panose="020F0A02020204030203" pitchFamily="34" charset="0"/>
              <a:ea typeface="思源黑体 CN Light" panose="020B0300000000000000" pitchFamily="34" charset="-122"/>
              <a:cs typeface="+mn-cs"/>
            </a:endParaRPr>
          </a:p>
        </p:txBody>
      </p:sp>
      <p:sp>
        <p:nvSpPr>
          <p:cNvPr id="15" name="文本框 14">
            <a:extLst>
              <a:ext uri="{FF2B5EF4-FFF2-40B4-BE49-F238E27FC236}">
                <a16:creationId xmlns:a16="http://schemas.microsoft.com/office/drawing/2014/main" id="{9088FA43-1FE3-E355-43E6-BA44547D3B33}"/>
              </a:ext>
            </a:extLst>
          </p:cNvPr>
          <p:cNvSpPr txBox="1"/>
          <p:nvPr/>
        </p:nvSpPr>
        <p:spPr>
          <a:xfrm>
            <a:off x="887411" y="1209043"/>
            <a:ext cx="9528177" cy="369332"/>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en-US" altLang="zh-CN" b="1"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rPr>
              <a:t>· </a:t>
            </a:r>
            <a:r>
              <a:rPr lang="zh-CN" altLang="en-US" b="1"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rPr>
              <a:t>学历与就职公司规模的关系：采用与前面相同的处理方式。</a:t>
            </a:r>
            <a:endParaRPr lang="en-US" altLang="zh-CN" b="1" dirty="0">
              <a:solidFill>
                <a:srgbClr val="3C3C3C"/>
              </a:solidFill>
              <a:latin typeface="思源黑体 CN Light" panose="020B0300000000000000" pitchFamily="34" charset="-122"/>
              <a:ea typeface="思源黑体 CN Bold" panose="020B0800000000000000" pitchFamily="34" charset="-122"/>
              <a:cs typeface="Open Sans" panose="020B0606030504020204" pitchFamily="34" charset="0"/>
            </a:endParaRPr>
          </a:p>
        </p:txBody>
      </p:sp>
      <p:pic>
        <p:nvPicPr>
          <p:cNvPr id="18" name="图片 17">
            <a:extLst>
              <a:ext uri="{FF2B5EF4-FFF2-40B4-BE49-F238E27FC236}">
                <a16:creationId xmlns:a16="http://schemas.microsoft.com/office/drawing/2014/main" id="{F9F3079A-6026-3699-2376-05FCA1CBDEB6}"/>
              </a:ext>
            </a:extLst>
          </p:cNvPr>
          <p:cNvPicPr>
            <a:picLocks noChangeAspect="1"/>
          </p:cNvPicPr>
          <p:nvPr/>
        </p:nvPicPr>
        <p:blipFill>
          <a:blip r:embed="rId4"/>
          <a:stretch>
            <a:fillRect/>
          </a:stretch>
        </p:blipFill>
        <p:spPr>
          <a:xfrm>
            <a:off x="317606" y="1593688"/>
            <a:ext cx="7392882" cy="2292865"/>
          </a:xfrm>
          <a:prstGeom prst="rect">
            <a:avLst/>
          </a:prstGeom>
        </p:spPr>
      </p:pic>
      <p:pic>
        <p:nvPicPr>
          <p:cNvPr id="20" name="图片 19">
            <a:extLst>
              <a:ext uri="{FF2B5EF4-FFF2-40B4-BE49-F238E27FC236}">
                <a16:creationId xmlns:a16="http://schemas.microsoft.com/office/drawing/2014/main" id="{786945A7-B390-DA73-0D68-66DFF7A1154D}"/>
              </a:ext>
            </a:extLst>
          </p:cNvPr>
          <p:cNvPicPr>
            <a:picLocks noChangeAspect="1"/>
          </p:cNvPicPr>
          <p:nvPr/>
        </p:nvPicPr>
        <p:blipFill>
          <a:blip r:embed="rId5"/>
          <a:stretch>
            <a:fillRect/>
          </a:stretch>
        </p:blipFill>
        <p:spPr>
          <a:xfrm>
            <a:off x="5665734" y="2414588"/>
            <a:ext cx="6447426" cy="4161678"/>
          </a:xfrm>
          <a:prstGeom prst="rect">
            <a:avLst/>
          </a:prstGeom>
        </p:spPr>
      </p:pic>
      <p:sp>
        <p:nvSpPr>
          <p:cNvPr id="23" name="文本框 22">
            <a:extLst>
              <a:ext uri="{FF2B5EF4-FFF2-40B4-BE49-F238E27FC236}">
                <a16:creationId xmlns:a16="http://schemas.microsoft.com/office/drawing/2014/main" id="{516295ED-3B0C-4F72-A974-B74484C90C6C}"/>
              </a:ext>
            </a:extLst>
          </p:cNvPr>
          <p:cNvSpPr txBox="1"/>
          <p:nvPr/>
        </p:nvSpPr>
        <p:spPr>
          <a:xfrm>
            <a:off x="762953" y="4261489"/>
            <a:ext cx="4132898" cy="1200329"/>
          </a:xfrm>
          <a:prstGeom prst="rect">
            <a:avLst/>
          </a:prstGeom>
          <a:noFill/>
        </p:spPr>
        <p:txBody>
          <a:bodyPr wrap="square" rtlCol="0">
            <a:spAutoFit/>
          </a:bodyPr>
          <a:lstStyle/>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结论：</a:t>
            </a:r>
            <a:endParaRPr lang="en-US" altLang="zh-CN"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endParaRPr>
          </a:p>
          <a:p>
            <a:pPr marR="0" lvl="0" algn="l" defTabSz="914400" rtl="0" eaLnBrk="1" fontAlgn="auto" latinLnBrk="0" hangingPunct="1">
              <a:spcAft>
                <a:spcPts val="0"/>
              </a:spcAft>
              <a:buClrTx/>
              <a:buSzTx/>
              <a:defRPr/>
            </a:pPr>
            <a:r>
              <a:rPr lang="zh-CN" altLang="en-US"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rPr>
              <a:t>相对而言，学历越高，在中大型公司就业的比例越高。学历越低，在小型公司就职的比例越高。</a:t>
            </a:r>
            <a:endParaRPr lang="en-US" altLang="zh-CN" b="1" dirty="0">
              <a:solidFill>
                <a:srgbClr val="3C3C3C"/>
              </a:solidFill>
              <a:latin typeface="思源黑体 CN Bold" panose="020B0800000000000000" pitchFamily="34" charset="-122"/>
              <a:ea typeface="思源黑体 CN Bold" panose="020B0800000000000000" pitchFamily="34" charset="-122"/>
              <a:cs typeface="Open Sans" panose="020B0606030504020204" pitchFamily="34" charset="0"/>
            </a:endParaRPr>
          </a:p>
        </p:txBody>
      </p:sp>
    </p:spTree>
    <p:extLst>
      <p:ext uri="{BB962C8B-B14F-4D97-AF65-F5344CB8AC3E}">
        <p14:creationId xmlns:p14="http://schemas.microsoft.com/office/powerpoint/2010/main" val="362571724"/>
      </p:ext>
    </p:extLst>
  </p:cSld>
  <p:clrMapOvr>
    <a:masterClrMapping/>
  </p:clrMapOvr>
</p:sld>
</file>

<file path=ppt/theme/theme1.xml><?xml version="1.0" encoding="utf-8"?>
<a:theme xmlns:a="http://schemas.openxmlformats.org/drawingml/2006/main" name="已停用母版样式">
  <a:themeElements>
    <a:clrScheme name="南方科技大学专属配色方案 01">
      <a:dk1>
        <a:srgbClr val="ED6C00"/>
      </a:dk1>
      <a:lt1>
        <a:srgbClr val="FFFFFF"/>
      </a:lt1>
      <a:dk2>
        <a:srgbClr val="01605A"/>
      </a:dk2>
      <a:lt2>
        <a:srgbClr val="F2F2F2"/>
      </a:lt2>
      <a:accent1>
        <a:srgbClr val="003F43"/>
      </a:accent1>
      <a:accent2>
        <a:srgbClr val="ED6C00"/>
      </a:accent2>
      <a:accent3>
        <a:srgbClr val="2BB7B3"/>
      </a:accent3>
      <a:accent4>
        <a:srgbClr val="01605A"/>
      </a:accent4>
      <a:accent5>
        <a:srgbClr val="77D3D2"/>
      </a:accent5>
      <a:accent6>
        <a:srgbClr val="DBF6EF"/>
      </a:accent6>
      <a:hlink>
        <a:srgbClr val="2BB7B3"/>
      </a:hlink>
      <a:folHlink>
        <a:srgbClr val="01605A"/>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453</Words>
  <Application>Microsoft Office PowerPoint</Application>
  <PresentationFormat>宽屏</PresentationFormat>
  <Paragraphs>45</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等线</vt:lpstr>
      <vt:lpstr>思源黑体 CN Bold</vt:lpstr>
      <vt:lpstr>思源黑体 CN Heavy</vt:lpstr>
      <vt:lpstr>思源黑体 CN Light</vt:lpstr>
      <vt:lpstr>Arial</vt:lpstr>
      <vt:lpstr>Constantia</vt:lpstr>
      <vt:lpstr>Lato Black</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xjxfyr@126.com</cp:lastModifiedBy>
  <cp:revision>34</cp:revision>
  <dcterms:created xsi:type="dcterms:W3CDTF">2019-12-04T07:19:00Z</dcterms:created>
  <dcterms:modified xsi:type="dcterms:W3CDTF">2022-12-25T15:17:24Z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D5460D1400444BACBC178D6F2A02BC76</vt:lpwstr>
  </property>
  <property fmtid="{D5CDD505-2E9C-101B-9397-08002B2CF9AE}" pid="3" name="KSOProductBuildVer">
    <vt:lpwstr>2052-11.1.0.10938</vt:lpwstr>
  </property>
</Properties>
</file>